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66"/>
  </p:notesMasterIdLst>
  <p:sldIdLst>
    <p:sldId id="631" r:id="rId2"/>
    <p:sldId id="727" r:id="rId3"/>
    <p:sldId id="730" r:id="rId4"/>
    <p:sldId id="734" r:id="rId5"/>
    <p:sldId id="732" r:id="rId6"/>
    <p:sldId id="733" r:id="rId7"/>
    <p:sldId id="630" r:id="rId8"/>
    <p:sldId id="637" r:id="rId9"/>
    <p:sldId id="638" r:id="rId10"/>
    <p:sldId id="737" r:id="rId11"/>
    <p:sldId id="639" r:id="rId12"/>
    <p:sldId id="641" r:id="rId13"/>
    <p:sldId id="736" r:id="rId14"/>
    <p:sldId id="739" r:id="rId15"/>
    <p:sldId id="665" r:id="rId16"/>
    <p:sldId id="666" r:id="rId17"/>
    <p:sldId id="706" r:id="rId18"/>
    <p:sldId id="669" r:id="rId19"/>
    <p:sldId id="670" r:id="rId20"/>
    <p:sldId id="672" r:id="rId21"/>
    <p:sldId id="705" r:id="rId22"/>
    <p:sldId id="678" r:id="rId23"/>
    <p:sldId id="675" r:id="rId24"/>
    <p:sldId id="679" r:id="rId25"/>
    <p:sldId id="680" r:id="rId26"/>
    <p:sldId id="681" r:id="rId27"/>
    <p:sldId id="682" r:id="rId28"/>
    <p:sldId id="667" r:id="rId29"/>
    <p:sldId id="668" r:id="rId30"/>
    <p:sldId id="671" r:id="rId31"/>
    <p:sldId id="684" r:id="rId32"/>
    <p:sldId id="710" r:id="rId33"/>
    <p:sldId id="685" r:id="rId34"/>
    <p:sldId id="686" r:id="rId35"/>
    <p:sldId id="687" r:id="rId36"/>
    <p:sldId id="689" r:id="rId37"/>
    <p:sldId id="692" r:id="rId38"/>
    <p:sldId id="693" r:id="rId39"/>
    <p:sldId id="695" r:id="rId40"/>
    <p:sldId id="696" r:id="rId41"/>
    <p:sldId id="697" r:id="rId42"/>
    <p:sldId id="698" r:id="rId43"/>
    <p:sldId id="699" r:id="rId44"/>
    <p:sldId id="700" r:id="rId45"/>
    <p:sldId id="701" r:id="rId46"/>
    <p:sldId id="702" r:id="rId47"/>
    <p:sldId id="703" r:id="rId48"/>
    <p:sldId id="704" r:id="rId49"/>
    <p:sldId id="708" r:id="rId50"/>
    <p:sldId id="738" r:id="rId51"/>
    <p:sldId id="711" r:id="rId52"/>
    <p:sldId id="712" r:id="rId53"/>
    <p:sldId id="713" r:id="rId54"/>
    <p:sldId id="714" r:id="rId55"/>
    <p:sldId id="715" r:id="rId56"/>
    <p:sldId id="716" r:id="rId57"/>
    <p:sldId id="717" r:id="rId58"/>
    <p:sldId id="719" r:id="rId59"/>
    <p:sldId id="720" r:id="rId60"/>
    <p:sldId id="721" r:id="rId61"/>
    <p:sldId id="722" r:id="rId62"/>
    <p:sldId id="723" r:id="rId63"/>
    <p:sldId id="726" r:id="rId64"/>
    <p:sldId id="724" r:id="rId65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D0CEB6"/>
    <a:srgbClr val="44639F"/>
    <a:srgbClr val="FFFFFF"/>
    <a:srgbClr val="C3D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69"/>
    <p:restoredTop sz="94712"/>
  </p:normalViewPr>
  <p:slideViewPr>
    <p:cSldViewPr>
      <p:cViewPr>
        <p:scale>
          <a:sx n="97" d="100"/>
          <a:sy n="97" d="100"/>
        </p:scale>
        <p:origin x="376" y="-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fld id="{38FAC162-A4CF-7F46-93EB-50637C4219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806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3800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49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23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51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090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B95B9-24BE-4F2E-8F52-B9CB1D34CD3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2/22/18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610B7-1AEF-411E-B3A3-7A2345517D79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604E61-6885-45DF-B6F5-6B103649141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075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B95B9-24BE-4F2E-8F52-B9CB1D34CD3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2/22/18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6CEE3-FC7B-4B2D-AC88-DB894FD98DC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FF2157-58D2-48BA-80EB-57B0A17D1EB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599" y="764280"/>
            <a:ext cx="5028480" cy="377136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68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B95B9-24BE-4F2E-8F52-B9CB1D34CD3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2/22/18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E291AD-B65F-4281-8738-DC1DAB3C4769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7146A5-536C-4A1F-8C85-21B3ABC62C2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599" y="764280"/>
            <a:ext cx="5028480" cy="377136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48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B95B9-24BE-4F2E-8F52-B9CB1D34CD3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2/22/18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5F9C4E-C07E-4588-B49F-0C864DEDF3E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9C7249-C52B-443B-A251-97E8979F0737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599" y="764280"/>
            <a:ext cx="5028480" cy="377136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00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B95B9-24BE-4F2E-8F52-B9CB1D34CD3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2/22/18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087C0C-35BA-4A51-8467-C59FB8BC9F2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762B6F-8F16-4210-9975-1EC29C53B4B5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7521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B95B9-24BE-4F2E-8F52-B9CB1D34CD3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2/22/18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93651B-21D6-4A02-8852-74357613873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15046A-3154-4AB7-BF73-07A2EE76B54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398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B95B9-24BE-4F2E-8F52-B9CB1D34CD3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2/22/18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6C2E35-F351-4D41-BEA2-02937DC2A01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4CA838-95C4-433B-8FBE-5A425E083B42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642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B95B9-24BE-4F2E-8F52-B9CB1D34CD3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2/22/18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221561-A359-45B8-B0BA-371307765CA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F830DE-EFBA-499F-8E38-5076D89D12F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411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8619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B95B9-24BE-4F2E-8F52-B9CB1D34CD3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2/22/18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52E4F7-AFDE-477D-9979-A09774F929C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09F4CE-8574-4436-895D-E0D39FACCFE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15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B95B9-24BE-4F2E-8F52-B9CB1D34CD3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2/22/18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F16738-F9FD-466F-859A-11BD569E0AE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D744C5-2C4E-4FA5-84F4-CB43476FA96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018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B95B9-24BE-4F2E-8F52-B9CB1D34CD3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2/22/18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499A10-4B89-4E8B-97C8-A8435ECFC71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C0C859-84FB-41A9-86E7-777DE73F9F7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068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B95B9-24BE-4F2E-8F52-B9CB1D34CD3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2/23/18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634541-E4FD-4330-8CD9-A03DECAD4BB0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92AB4C-2B9B-4FA9-9CC8-FCEF0B2B214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9565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B95B9-24BE-4F2E-8F52-B9CB1D34CD3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2/22/18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D17BDE-9743-43CF-91FE-812FAEAAE232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8C40EC-A0B0-49CF-8C5E-DEA0A6CFAC70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ejaVu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ejaVu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7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886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Button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8FAC162-A4CF-7F46-93EB-50637C42192E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5390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7388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627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308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166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906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4390-E3C0-6246-A9EA-4A8125D5A5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574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7BF85-4567-C64C-AA03-9966FEE519A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71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F9E5-6900-A64C-B9D7-1A0B8BF6A9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957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2954-1DCA-3642-A768-3E38F037C9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2347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48A-B16F-A942-A742-0443287FB4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61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23B-6B64-2645-BCEC-407402D52EA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83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7266-6D70-B74B-9401-AA4C91207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44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03D-0946-1C4D-B1C3-F9E015387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59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CB1B-F2F6-AE40-B8CF-69372816E4A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28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07F9-978F-F748-9934-F3AFCC5F9D2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8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A288-403A-C549-B31A-2CDE8B63024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34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5195" y="6526582"/>
            <a:ext cx="1001064" cy="99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56230" y="7152555"/>
            <a:ext cx="341805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86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defTabSz="503972" rtl="0" eaLnBrk="1" latinLnBrk="0" hangingPunct="1"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503972" rtl="0" eaLnBrk="1" latinLnBrk="0" hangingPunct="1">
        <a:spcBef>
          <a:spcPct val="20000"/>
        </a:spcBef>
        <a:buFont typeface="Arial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buFont typeface="Arial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buFont typeface="Arial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buFont typeface="Arial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buFont typeface="Arial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9.png"/><Relationship Id="rId4" Type="http://schemas.openxmlformats.org/officeDocument/2006/relationships/image" Target="../media/image20.tiff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9.png"/><Relationship Id="rId4" Type="http://schemas.openxmlformats.org/officeDocument/2006/relationships/image" Target="../media/image20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microsoft.com/office/2007/relationships/hdphoto" Target="../media/hdphoto9.wdp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microsoft.com/office/2007/relationships/hdphoto" Target="../media/hdphoto8.wdp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19.png"/><Relationship Id="rId4" Type="http://schemas.openxmlformats.org/officeDocument/2006/relationships/image" Target="../media/image20.tiff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19.png"/><Relationship Id="rId4" Type="http://schemas.openxmlformats.org/officeDocument/2006/relationships/image" Target="../media/image20.tiff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9.png"/><Relationship Id="rId4" Type="http://schemas.openxmlformats.org/officeDocument/2006/relationships/image" Target="../media/image20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microsoft.com/office/2007/relationships/hdphoto" Target="../media/hdphoto13.wdp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microsoft.com/office/2007/relationships/hdphoto" Target="../media/hdphoto12.wdp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5" Type="http://schemas.openxmlformats.org/officeDocument/2006/relationships/image" Target="../media/image19.png"/><Relationship Id="rId4" Type="http://schemas.openxmlformats.org/officeDocument/2006/relationships/image" Target="../media/image20.tiff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9.png"/><Relationship Id="rId4" Type="http://schemas.openxmlformats.org/officeDocument/2006/relationships/image" Target="../media/image20.tif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tif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xkcd.com/2010/05/03/color-survey-results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2312" y="198437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382712" y="3932237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Advanced Maps and Interactors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Julia Daniel for 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10147118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Why is this so fast?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1354" y="1982305"/>
            <a:ext cx="6970889" cy="25380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91206" y="4541837"/>
            <a:ext cx="5368777" cy="14661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err="1">
                <a:solidFill>
                  <a:srgbClr val="C0504D"/>
                </a:solidFill>
                <a:latin typeface="Courier"/>
                <a:cs typeface="Courier"/>
              </a:rPr>
              <a:t>int</a:t>
            </a:r>
            <a:r>
              <a:rPr lang="en-US" sz="3200" dirty="0">
                <a:solidFill>
                  <a:srgbClr val="C0504D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latin typeface="Courier"/>
                <a:cs typeface="Courier"/>
              </a:rPr>
              <a:t>hash(</a:t>
            </a:r>
            <a:r>
              <a:rPr lang="en-US" sz="3200" b="1" dirty="0">
                <a:solidFill>
                  <a:schemeClr val="accent2"/>
                </a:solidFill>
                <a:latin typeface="Courier"/>
                <a:cs typeface="Courier"/>
              </a:rPr>
              <a:t>string</a:t>
            </a:r>
            <a:r>
              <a:rPr lang="en-US" sz="3200" dirty="0">
                <a:solidFill>
                  <a:schemeClr val="accent2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latin typeface="Courier"/>
                <a:cs typeface="Courier"/>
              </a:rPr>
              <a:t>key);</a:t>
            </a:r>
          </a:p>
          <a:p>
            <a:pPr algn="ctr"/>
            <a:endParaRPr lang="en-US" sz="3200" dirty="0">
              <a:latin typeface="Courier"/>
              <a:cs typeface="Courier"/>
            </a:endParaRPr>
          </a:p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(but we lose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sortedness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59112" y="7089939"/>
            <a:ext cx="3523722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/>
              <a:t>* Learn </a:t>
            </a:r>
            <a:r>
              <a:rPr lang="en-US" sz="2400" dirty="0"/>
              <a:t>more in CS106B</a:t>
            </a:r>
          </a:p>
        </p:txBody>
      </p:sp>
    </p:spTree>
    <p:extLst>
      <p:ext uri="{BB962C8B-B14F-4D97-AF65-F5344CB8AC3E}">
        <p14:creationId xmlns:p14="http://schemas.microsoft.com/office/powerpoint/2010/main" val="2513478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41288" y="3246437"/>
            <a:ext cx="1066754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err="1">
                <a:solidFill>
                  <a:schemeClr val="bg1"/>
                </a:solidFill>
                <a:latin typeface="Courier"/>
                <a:cs typeface="Courier"/>
              </a:rPr>
              <a:t>Interactors</a:t>
            </a: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661424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Where are we?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987BE94-C01F-704A-8C6B-21CE48E4E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04" y="1417637"/>
            <a:ext cx="8959615" cy="1245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Karel the Robot</a:t>
            </a:r>
          </a:p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Java</a:t>
            </a:r>
          </a:p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Console Programs</a:t>
            </a:r>
          </a:p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Graphics Programs</a:t>
            </a:r>
          </a:p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Text Processing</a:t>
            </a:r>
          </a:p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Data Structures</a:t>
            </a:r>
          </a:p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r>
              <a:rPr lang="en-US" altLang="en-US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GUIs</a:t>
            </a:r>
          </a:p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Defining our own Variable Types</a:t>
            </a:r>
          </a:p>
        </p:txBody>
      </p:sp>
    </p:spTree>
    <p:extLst>
      <p:ext uri="{BB962C8B-B14F-4D97-AF65-F5344CB8AC3E}">
        <p14:creationId xmlns:p14="http://schemas.microsoft.com/office/powerpoint/2010/main" val="697427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Button demo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312" y="1646237"/>
            <a:ext cx="3733800" cy="43962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312" y="1646237"/>
            <a:ext cx="3733800" cy="4396248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4125912" y="5151437"/>
            <a:ext cx="1604662" cy="1094282"/>
          </a:xfrm>
          <a:custGeom>
            <a:avLst/>
            <a:gdLst>
              <a:gd name="connsiteX0" fmla="*/ 1439164 w 1604662"/>
              <a:gd name="connsiteY0" fmla="*/ 314793 h 1094282"/>
              <a:gd name="connsiteX1" fmla="*/ 1379203 w 1604662"/>
              <a:gd name="connsiteY1" fmla="*/ 284813 h 1094282"/>
              <a:gd name="connsiteX2" fmla="*/ 1334233 w 1604662"/>
              <a:gd name="connsiteY2" fmla="*/ 269823 h 1094282"/>
              <a:gd name="connsiteX3" fmla="*/ 1244292 w 1604662"/>
              <a:gd name="connsiteY3" fmla="*/ 209862 h 1094282"/>
              <a:gd name="connsiteX4" fmla="*/ 1199321 w 1604662"/>
              <a:gd name="connsiteY4" fmla="*/ 179882 h 1094282"/>
              <a:gd name="connsiteX5" fmla="*/ 1154351 w 1604662"/>
              <a:gd name="connsiteY5" fmla="*/ 164892 h 1094282"/>
              <a:gd name="connsiteX6" fmla="*/ 1064410 w 1604662"/>
              <a:gd name="connsiteY6" fmla="*/ 119921 h 1094282"/>
              <a:gd name="connsiteX7" fmla="*/ 1019440 w 1604662"/>
              <a:gd name="connsiteY7" fmla="*/ 89941 h 1094282"/>
              <a:gd name="connsiteX8" fmla="*/ 959479 w 1604662"/>
              <a:gd name="connsiteY8" fmla="*/ 74951 h 1094282"/>
              <a:gd name="connsiteX9" fmla="*/ 914508 w 1604662"/>
              <a:gd name="connsiteY9" fmla="*/ 59960 h 1094282"/>
              <a:gd name="connsiteX10" fmla="*/ 794587 w 1604662"/>
              <a:gd name="connsiteY10" fmla="*/ 29980 h 1094282"/>
              <a:gd name="connsiteX11" fmla="*/ 734626 w 1604662"/>
              <a:gd name="connsiteY11" fmla="*/ 14990 h 1094282"/>
              <a:gd name="connsiteX12" fmla="*/ 629695 w 1604662"/>
              <a:gd name="connsiteY12" fmla="*/ 0 h 1094282"/>
              <a:gd name="connsiteX13" fmla="*/ 314902 w 1604662"/>
              <a:gd name="connsiteY13" fmla="*/ 14990 h 1094282"/>
              <a:gd name="connsiteX14" fmla="*/ 254941 w 1604662"/>
              <a:gd name="connsiteY14" fmla="*/ 29980 h 1094282"/>
              <a:gd name="connsiteX15" fmla="*/ 165000 w 1604662"/>
              <a:gd name="connsiteY15" fmla="*/ 89941 h 1094282"/>
              <a:gd name="connsiteX16" fmla="*/ 90049 w 1604662"/>
              <a:gd name="connsiteY16" fmla="*/ 149901 h 1094282"/>
              <a:gd name="connsiteX17" fmla="*/ 30089 w 1604662"/>
              <a:gd name="connsiteY17" fmla="*/ 239842 h 1094282"/>
              <a:gd name="connsiteX18" fmla="*/ 108 w 1604662"/>
              <a:gd name="connsiteY18" fmla="*/ 374754 h 1094282"/>
              <a:gd name="connsiteX19" fmla="*/ 30089 w 1604662"/>
              <a:gd name="connsiteY19" fmla="*/ 629587 h 1094282"/>
              <a:gd name="connsiteX20" fmla="*/ 105040 w 1604662"/>
              <a:gd name="connsiteY20" fmla="*/ 734518 h 1094282"/>
              <a:gd name="connsiteX21" fmla="*/ 209971 w 1604662"/>
              <a:gd name="connsiteY21" fmla="*/ 854439 h 1094282"/>
              <a:gd name="connsiteX22" fmla="*/ 314902 w 1604662"/>
              <a:gd name="connsiteY22" fmla="*/ 944380 h 1094282"/>
              <a:gd name="connsiteX23" fmla="*/ 359872 w 1604662"/>
              <a:gd name="connsiteY23" fmla="*/ 974360 h 1094282"/>
              <a:gd name="connsiteX24" fmla="*/ 404843 w 1604662"/>
              <a:gd name="connsiteY24" fmla="*/ 989351 h 1094282"/>
              <a:gd name="connsiteX25" fmla="*/ 449813 w 1604662"/>
              <a:gd name="connsiteY25" fmla="*/ 1019331 h 1094282"/>
              <a:gd name="connsiteX26" fmla="*/ 629695 w 1604662"/>
              <a:gd name="connsiteY26" fmla="*/ 1064301 h 1094282"/>
              <a:gd name="connsiteX27" fmla="*/ 794587 w 1604662"/>
              <a:gd name="connsiteY27" fmla="*/ 1094282 h 1094282"/>
              <a:gd name="connsiteX28" fmla="*/ 1184331 w 1604662"/>
              <a:gd name="connsiteY28" fmla="*/ 1079292 h 1094282"/>
              <a:gd name="connsiteX29" fmla="*/ 1319243 w 1604662"/>
              <a:gd name="connsiteY29" fmla="*/ 1019331 h 1094282"/>
              <a:gd name="connsiteX30" fmla="*/ 1379203 w 1604662"/>
              <a:gd name="connsiteY30" fmla="*/ 989351 h 1094282"/>
              <a:gd name="connsiteX31" fmla="*/ 1439164 w 1604662"/>
              <a:gd name="connsiteY31" fmla="*/ 944380 h 1094282"/>
              <a:gd name="connsiteX32" fmla="*/ 1529105 w 1604662"/>
              <a:gd name="connsiteY32" fmla="*/ 869429 h 1094282"/>
              <a:gd name="connsiteX33" fmla="*/ 1589066 w 1604662"/>
              <a:gd name="connsiteY33" fmla="*/ 764498 h 1094282"/>
              <a:gd name="connsiteX34" fmla="*/ 1589066 w 1604662"/>
              <a:gd name="connsiteY34" fmla="*/ 359764 h 1094282"/>
              <a:gd name="connsiteX35" fmla="*/ 1544095 w 1604662"/>
              <a:gd name="connsiteY35" fmla="*/ 314793 h 1094282"/>
              <a:gd name="connsiteX36" fmla="*/ 1439164 w 1604662"/>
              <a:gd name="connsiteY36" fmla="*/ 239842 h 1094282"/>
              <a:gd name="connsiteX37" fmla="*/ 1394194 w 1604662"/>
              <a:gd name="connsiteY37" fmla="*/ 224852 h 1094282"/>
              <a:gd name="connsiteX38" fmla="*/ 1289262 w 1604662"/>
              <a:gd name="connsiteY38" fmla="*/ 164892 h 1094282"/>
              <a:gd name="connsiteX39" fmla="*/ 1064410 w 1604662"/>
              <a:gd name="connsiteY39" fmla="*/ 164892 h 10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04662" h="1094282">
                <a:moveTo>
                  <a:pt x="1439164" y="314793"/>
                </a:moveTo>
                <a:cubicBezTo>
                  <a:pt x="1419177" y="304800"/>
                  <a:pt x="1399742" y="293615"/>
                  <a:pt x="1379203" y="284813"/>
                </a:cubicBezTo>
                <a:cubicBezTo>
                  <a:pt x="1364680" y="278589"/>
                  <a:pt x="1348045" y="277497"/>
                  <a:pt x="1334233" y="269823"/>
                </a:cubicBezTo>
                <a:cubicBezTo>
                  <a:pt x="1302735" y="252324"/>
                  <a:pt x="1274272" y="229849"/>
                  <a:pt x="1244292" y="209862"/>
                </a:cubicBezTo>
                <a:cubicBezTo>
                  <a:pt x="1229302" y="199869"/>
                  <a:pt x="1216412" y="185579"/>
                  <a:pt x="1199321" y="179882"/>
                </a:cubicBezTo>
                <a:lnTo>
                  <a:pt x="1154351" y="164892"/>
                </a:lnTo>
                <a:cubicBezTo>
                  <a:pt x="1025483" y="78977"/>
                  <a:pt x="1188525" y="181978"/>
                  <a:pt x="1064410" y="119921"/>
                </a:cubicBezTo>
                <a:cubicBezTo>
                  <a:pt x="1048296" y="111864"/>
                  <a:pt x="1035999" y="97038"/>
                  <a:pt x="1019440" y="89941"/>
                </a:cubicBezTo>
                <a:cubicBezTo>
                  <a:pt x="1000504" y="81825"/>
                  <a:pt x="979288" y="80611"/>
                  <a:pt x="959479" y="74951"/>
                </a:cubicBezTo>
                <a:cubicBezTo>
                  <a:pt x="944286" y="70610"/>
                  <a:pt x="929752" y="64118"/>
                  <a:pt x="914508" y="59960"/>
                </a:cubicBezTo>
                <a:cubicBezTo>
                  <a:pt x="874756" y="49118"/>
                  <a:pt x="834561" y="39973"/>
                  <a:pt x="794587" y="29980"/>
                </a:cubicBezTo>
                <a:cubicBezTo>
                  <a:pt x="774600" y="24983"/>
                  <a:pt x="755021" y="17904"/>
                  <a:pt x="734626" y="14990"/>
                </a:cubicBezTo>
                <a:lnTo>
                  <a:pt x="629695" y="0"/>
                </a:lnTo>
                <a:cubicBezTo>
                  <a:pt x="524764" y="4997"/>
                  <a:pt x="419617" y="6613"/>
                  <a:pt x="314902" y="14990"/>
                </a:cubicBezTo>
                <a:cubicBezTo>
                  <a:pt x="294366" y="16633"/>
                  <a:pt x="273368" y="20766"/>
                  <a:pt x="254941" y="29980"/>
                </a:cubicBezTo>
                <a:cubicBezTo>
                  <a:pt x="222713" y="46094"/>
                  <a:pt x="194980" y="69954"/>
                  <a:pt x="165000" y="89941"/>
                </a:cubicBezTo>
                <a:cubicBezTo>
                  <a:pt x="135502" y="109607"/>
                  <a:pt x="111407" y="121423"/>
                  <a:pt x="90049" y="149901"/>
                </a:cubicBezTo>
                <a:cubicBezTo>
                  <a:pt x="68430" y="178726"/>
                  <a:pt x="30089" y="239842"/>
                  <a:pt x="30089" y="239842"/>
                </a:cubicBezTo>
                <a:cubicBezTo>
                  <a:pt x="14632" y="286214"/>
                  <a:pt x="108" y="321995"/>
                  <a:pt x="108" y="374754"/>
                </a:cubicBezTo>
                <a:cubicBezTo>
                  <a:pt x="108" y="403171"/>
                  <a:pt x="-3447" y="562514"/>
                  <a:pt x="30089" y="629587"/>
                </a:cubicBezTo>
                <a:cubicBezTo>
                  <a:pt x="41865" y="653139"/>
                  <a:pt x="93724" y="718675"/>
                  <a:pt x="105040" y="734518"/>
                </a:cubicBezTo>
                <a:cubicBezTo>
                  <a:pt x="167016" y="821283"/>
                  <a:pt x="97969" y="742436"/>
                  <a:pt x="209971" y="854439"/>
                </a:cubicBezTo>
                <a:cubicBezTo>
                  <a:pt x="264453" y="908921"/>
                  <a:pt x="247591" y="896301"/>
                  <a:pt x="314902" y="944380"/>
                </a:cubicBezTo>
                <a:cubicBezTo>
                  <a:pt x="329562" y="954851"/>
                  <a:pt x="343758" y="966303"/>
                  <a:pt x="359872" y="974360"/>
                </a:cubicBezTo>
                <a:cubicBezTo>
                  <a:pt x="374005" y="981427"/>
                  <a:pt x="390710" y="982284"/>
                  <a:pt x="404843" y="989351"/>
                </a:cubicBezTo>
                <a:cubicBezTo>
                  <a:pt x="420957" y="997408"/>
                  <a:pt x="433350" y="1012014"/>
                  <a:pt x="449813" y="1019331"/>
                </a:cubicBezTo>
                <a:cubicBezTo>
                  <a:pt x="531773" y="1055757"/>
                  <a:pt x="543990" y="1047160"/>
                  <a:pt x="629695" y="1064301"/>
                </a:cubicBezTo>
                <a:cubicBezTo>
                  <a:pt x="806398" y="1099642"/>
                  <a:pt x="527837" y="1056175"/>
                  <a:pt x="794587" y="1094282"/>
                </a:cubicBezTo>
                <a:cubicBezTo>
                  <a:pt x="924502" y="1089285"/>
                  <a:pt x="1054888" y="1091427"/>
                  <a:pt x="1184331" y="1079292"/>
                </a:cubicBezTo>
                <a:cubicBezTo>
                  <a:pt x="1262600" y="1071954"/>
                  <a:pt x="1264375" y="1050684"/>
                  <a:pt x="1319243" y="1019331"/>
                </a:cubicBezTo>
                <a:cubicBezTo>
                  <a:pt x="1338645" y="1008244"/>
                  <a:pt x="1360254" y="1001194"/>
                  <a:pt x="1379203" y="989351"/>
                </a:cubicBezTo>
                <a:cubicBezTo>
                  <a:pt x="1400389" y="976110"/>
                  <a:pt x="1418834" y="958901"/>
                  <a:pt x="1439164" y="944380"/>
                </a:cubicBezTo>
                <a:cubicBezTo>
                  <a:pt x="1487721" y="909697"/>
                  <a:pt x="1487932" y="918837"/>
                  <a:pt x="1529105" y="869429"/>
                </a:cubicBezTo>
                <a:cubicBezTo>
                  <a:pt x="1555589" y="837647"/>
                  <a:pt x="1570739" y="801152"/>
                  <a:pt x="1589066" y="764498"/>
                </a:cubicBezTo>
                <a:cubicBezTo>
                  <a:pt x="1589315" y="759511"/>
                  <a:pt x="1624034" y="447185"/>
                  <a:pt x="1589066" y="359764"/>
                </a:cubicBezTo>
                <a:cubicBezTo>
                  <a:pt x="1581193" y="340081"/>
                  <a:pt x="1560191" y="328589"/>
                  <a:pt x="1544095" y="314793"/>
                </a:cubicBezTo>
                <a:cubicBezTo>
                  <a:pt x="1534590" y="306646"/>
                  <a:pt x="1458144" y="249332"/>
                  <a:pt x="1439164" y="239842"/>
                </a:cubicBezTo>
                <a:cubicBezTo>
                  <a:pt x="1425031" y="232776"/>
                  <a:pt x="1408327" y="231918"/>
                  <a:pt x="1394194" y="224852"/>
                </a:cubicBezTo>
                <a:cubicBezTo>
                  <a:pt x="1365126" y="210318"/>
                  <a:pt x="1322550" y="168396"/>
                  <a:pt x="1289262" y="164892"/>
                </a:cubicBezTo>
                <a:cubicBezTo>
                  <a:pt x="1214723" y="157046"/>
                  <a:pt x="1139361" y="164892"/>
                  <a:pt x="1064410" y="164892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AD71B7-4962-F543-9859-8627A33D66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8912" y="0"/>
            <a:ext cx="849115" cy="79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8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Look familiar?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11C12C-7A27-5B4B-9486-CD1C5FC8C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199" y="1036637"/>
            <a:ext cx="665222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72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3" name="Rectangle 3"/>
          <p:cNvSpPr>
            <a:spLocks noChangeArrowheads="1"/>
          </p:cNvSpPr>
          <p:nvPr/>
        </p:nvSpPr>
        <p:spPr bwMode="auto">
          <a:xfrm>
            <a:off x="532506" y="1273945"/>
            <a:ext cx="8959615" cy="1245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r>
              <a:rPr lang="en-US" altLang="en-US" sz="2646" dirty="0"/>
              <a:t>When you create an instance of any </a:t>
            </a:r>
            <a:r>
              <a:rPr lang="en-US" altLang="en-US" sz="2205" b="1" dirty="0">
                <a:latin typeface="Courier New" charset="0"/>
              </a:rPr>
              <a:t>Program</a:t>
            </a:r>
            <a:r>
              <a:rPr lang="en-US" altLang="en-US" sz="2646" dirty="0"/>
              <a:t> subclass, Java divides the window area into five regions as follows:</a:t>
            </a:r>
          </a:p>
        </p:txBody>
      </p:sp>
      <p:sp>
        <p:nvSpPr>
          <p:cNvPr id="286724" name="Rectangle 4"/>
          <p:cNvSpPr>
            <a:spLocks noChangeArrowheads="1"/>
          </p:cNvSpPr>
          <p:nvPr/>
        </p:nvSpPr>
        <p:spPr bwMode="auto">
          <a:xfrm>
            <a:off x="532506" y="4465808"/>
            <a:ext cx="8959615" cy="1245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r>
              <a:rPr lang="en-US" altLang="en-US" sz="2646" dirty="0"/>
              <a:t>The </a:t>
            </a:r>
            <a:r>
              <a:rPr lang="en-US" altLang="en-US" sz="2205" b="1" dirty="0">
                <a:latin typeface="Courier New" charset="0"/>
              </a:rPr>
              <a:t>CENTER</a:t>
            </a:r>
            <a:r>
              <a:rPr lang="en-US" altLang="en-US" sz="2646" dirty="0"/>
              <a:t> region is typically where the action takes place.  A </a:t>
            </a:r>
            <a:r>
              <a:rPr lang="en-US" altLang="en-US" sz="2205" b="1" dirty="0" err="1">
                <a:latin typeface="Courier New" charset="0"/>
              </a:rPr>
              <a:t>ConsoleProgram</a:t>
            </a:r>
            <a:r>
              <a:rPr lang="en-US" altLang="en-US" sz="2646" dirty="0"/>
              <a:t> adds a console to the </a:t>
            </a:r>
            <a:r>
              <a:rPr lang="en-US" altLang="en-US" sz="2205" b="1" dirty="0">
                <a:latin typeface="Courier New" charset="0"/>
              </a:rPr>
              <a:t>CENTER</a:t>
            </a:r>
            <a:r>
              <a:rPr lang="en-US" altLang="en-US" sz="2646" dirty="0"/>
              <a:t> region, and a </a:t>
            </a:r>
            <a:r>
              <a:rPr lang="en-US" altLang="en-US" sz="2205" b="1" dirty="0" err="1">
                <a:latin typeface="Courier New" charset="0"/>
              </a:rPr>
              <a:t>GraphicsProgram</a:t>
            </a:r>
            <a:r>
              <a:rPr lang="en-US" altLang="en-US" sz="2646" dirty="0"/>
              <a:t> puts a </a:t>
            </a:r>
            <a:r>
              <a:rPr lang="en-US" altLang="en-US" sz="2205" b="1" dirty="0" err="1">
                <a:latin typeface="Courier New" charset="0"/>
              </a:rPr>
              <a:t>GCanvas</a:t>
            </a:r>
            <a:r>
              <a:rPr lang="en-US" altLang="en-US" sz="2646" dirty="0"/>
              <a:t> there.</a:t>
            </a:r>
          </a:p>
        </p:txBody>
      </p:sp>
      <p:sp>
        <p:nvSpPr>
          <p:cNvPr id="286725" name="Rectangle 5"/>
          <p:cNvSpPr>
            <a:spLocks noChangeArrowheads="1"/>
          </p:cNvSpPr>
          <p:nvPr/>
        </p:nvSpPr>
        <p:spPr bwMode="auto">
          <a:xfrm>
            <a:off x="2688413" y="2141908"/>
            <a:ext cx="4787794" cy="214015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26" name="Rectangle 6"/>
          <p:cNvSpPr>
            <a:spLocks noChangeArrowheads="1"/>
          </p:cNvSpPr>
          <p:nvPr/>
        </p:nvSpPr>
        <p:spPr bwMode="auto">
          <a:xfrm rot="5400000">
            <a:off x="2216809" y="3005496"/>
            <a:ext cx="1352692" cy="409482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27" name="Rectangle 7"/>
          <p:cNvSpPr>
            <a:spLocks noChangeArrowheads="1"/>
          </p:cNvSpPr>
          <p:nvPr/>
        </p:nvSpPr>
        <p:spPr bwMode="auto">
          <a:xfrm rot="5400000">
            <a:off x="6598620" y="3005496"/>
            <a:ext cx="1352692" cy="409482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28" name="Rectangle 8"/>
          <p:cNvSpPr>
            <a:spLocks noChangeArrowheads="1"/>
          </p:cNvSpPr>
          <p:nvPr/>
        </p:nvSpPr>
        <p:spPr bwMode="auto">
          <a:xfrm>
            <a:off x="2688414" y="2141908"/>
            <a:ext cx="4791294" cy="409482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29" name="Rectangle 9"/>
          <p:cNvSpPr>
            <a:spLocks noChangeArrowheads="1"/>
          </p:cNvSpPr>
          <p:nvPr/>
        </p:nvSpPr>
        <p:spPr bwMode="auto">
          <a:xfrm>
            <a:off x="2688414" y="3874334"/>
            <a:ext cx="4791294" cy="409482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30" name="Text Box 10"/>
          <p:cNvSpPr txBox="1">
            <a:spLocks noChangeArrowheads="1"/>
          </p:cNvSpPr>
          <p:nvPr/>
        </p:nvSpPr>
        <p:spPr bwMode="auto">
          <a:xfrm>
            <a:off x="3108395" y="3048368"/>
            <a:ext cx="3961830" cy="34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764"/>
              <a:t>CENTER</a:t>
            </a:r>
          </a:p>
        </p:txBody>
      </p:sp>
      <p:sp>
        <p:nvSpPr>
          <p:cNvPr id="286731" name="Text Box 11"/>
          <p:cNvSpPr txBox="1">
            <a:spLocks noChangeArrowheads="1"/>
          </p:cNvSpPr>
          <p:nvPr/>
        </p:nvSpPr>
        <p:spPr bwMode="auto">
          <a:xfrm>
            <a:off x="2688413" y="2169906"/>
            <a:ext cx="4787794" cy="34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764"/>
              <a:t>NORTH</a:t>
            </a:r>
          </a:p>
        </p:txBody>
      </p:sp>
      <p:sp>
        <p:nvSpPr>
          <p:cNvPr id="286732" name="Text Box 12"/>
          <p:cNvSpPr txBox="1">
            <a:spLocks noChangeArrowheads="1"/>
          </p:cNvSpPr>
          <p:nvPr/>
        </p:nvSpPr>
        <p:spPr bwMode="auto">
          <a:xfrm>
            <a:off x="2688413" y="3891832"/>
            <a:ext cx="4787794" cy="34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764"/>
              <a:t>SOUTH</a:t>
            </a:r>
          </a:p>
        </p:txBody>
      </p:sp>
      <p:sp>
        <p:nvSpPr>
          <p:cNvPr id="286733" name="Text Box 13"/>
          <p:cNvSpPr txBox="1">
            <a:spLocks noChangeArrowheads="1"/>
          </p:cNvSpPr>
          <p:nvPr/>
        </p:nvSpPr>
        <p:spPr bwMode="auto">
          <a:xfrm>
            <a:off x="2688413" y="2729882"/>
            <a:ext cx="419982" cy="1015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altLang="en-US" sz="1764"/>
              <a:t>WEST</a:t>
            </a:r>
          </a:p>
        </p:txBody>
      </p:sp>
      <p:sp>
        <p:nvSpPr>
          <p:cNvPr id="286734" name="Text Box 14"/>
          <p:cNvSpPr txBox="1">
            <a:spLocks noChangeArrowheads="1"/>
          </p:cNvSpPr>
          <p:nvPr/>
        </p:nvSpPr>
        <p:spPr bwMode="auto">
          <a:xfrm>
            <a:off x="7056225" y="2729882"/>
            <a:ext cx="419982" cy="1015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altLang="en-US" sz="1764"/>
              <a:t>EAST</a:t>
            </a:r>
          </a:p>
        </p:txBody>
      </p:sp>
      <p:sp>
        <p:nvSpPr>
          <p:cNvPr id="286735" name="Rectangle 15"/>
          <p:cNvSpPr>
            <a:spLocks noChangeArrowheads="1"/>
          </p:cNvSpPr>
          <p:nvPr/>
        </p:nvSpPr>
        <p:spPr bwMode="auto">
          <a:xfrm>
            <a:off x="532506" y="5669756"/>
            <a:ext cx="8959615" cy="1553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r>
              <a:rPr lang="en-US" altLang="en-US" sz="2646" dirty="0"/>
              <a:t>The other regions are visible only if you add an interactor to them.  The examples in the text use the </a:t>
            </a:r>
            <a:r>
              <a:rPr lang="en-US" altLang="en-US" sz="2205" b="1" dirty="0">
                <a:latin typeface="Courier New" charset="0"/>
              </a:rPr>
              <a:t>SOUTH</a:t>
            </a:r>
            <a:r>
              <a:rPr lang="en-US" altLang="en-US" sz="2646" dirty="0"/>
              <a:t> region as a control strip containing a set of interactors, which are laid out from left to right in the order in which they were added.</a:t>
            </a: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Adding </a:t>
            </a:r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Iteractors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3221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24" grpId="0" build="p" autoUpdateAnimBg="0"/>
      <p:bldP spid="286735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3744912" y="1951037"/>
            <a:ext cx="2647949" cy="8969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400" b="1">
                <a:latin typeface="Courier New" charset="0"/>
              </a:rPr>
              <a:t>JComponent</a:t>
            </a:r>
            <a:endParaRPr lang="en-US" altLang="en-US" sz="2400"/>
          </a:p>
        </p:txBody>
      </p:sp>
      <p:sp>
        <p:nvSpPr>
          <p:cNvPr id="5" name="Rectangle 5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6660456" y="4900591"/>
            <a:ext cx="2647949" cy="8969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400" b="1" dirty="0" err="1">
                <a:latin typeface="Courier New" charset="0"/>
              </a:rPr>
              <a:t>JButton</a:t>
            </a:r>
            <a:endParaRPr lang="en-US" altLang="en-US" sz="2400" dirty="0"/>
          </a:p>
        </p:txBody>
      </p:sp>
      <p:sp>
        <p:nvSpPr>
          <p:cNvPr id="6" name="Rectangle 5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3292990" y="5526621"/>
            <a:ext cx="2647949" cy="8969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400" b="1" dirty="0" err="1">
                <a:latin typeface="Courier New" charset="0"/>
              </a:rPr>
              <a:t>JTextField</a:t>
            </a:r>
            <a:endParaRPr lang="en-US" altLang="en-US" sz="2400" dirty="0"/>
          </a:p>
        </p:txBody>
      </p:sp>
      <p:sp>
        <p:nvSpPr>
          <p:cNvPr id="7" name="Rectangle 6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468312" y="4178068"/>
            <a:ext cx="2647949" cy="8969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400" b="1" dirty="0" err="1">
                <a:latin typeface="Courier New" charset="0"/>
              </a:rPr>
              <a:t>JLabel</a:t>
            </a:r>
            <a:endParaRPr lang="en-US" altLang="en-US" sz="2400" dirty="0"/>
          </a:p>
        </p:txBody>
      </p:sp>
      <p:sp>
        <p:nvSpPr>
          <p:cNvPr id="8" name="Freeform 7"/>
          <p:cNvSpPr/>
          <p:nvPr/>
        </p:nvSpPr>
        <p:spPr>
          <a:xfrm>
            <a:off x="2263221" y="2968052"/>
            <a:ext cx="1349409" cy="745175"/>
          </a:xfrm>
          <a:custGeom>
            <a:avLst/>
            <a:gdLst>
              <a:gd name="connsiteX0" fmla="*/ 1349409 w 1349409"/>
              <a:gd name="connsiteY0" fmla="*/ 0 h 745175"/>
              <a:gd name="connsiteX1" fmla="*/ 1334418 w 1349409"/>
              <a:gd name="connsiteY1" fmla="*/ 59961 h 745175"/>
              <a:gd name="connsiteX2" fmla="*/ 1259468 w 1349409"/>
              <a:gd name="connsiteY2" fmla="*/ 134912 h 745175"/>
              <a:gd name="connsiteX3" fmla="*/ 1214497 w 1349409"/>
              <a:gd name="connsiteY3" fmla="*/ 149902 h 745175"/>
              <a:gd name="connsiteX4" fmla="*/ 1169527 w 1349409"/>
              <a:gd name="connsiteY4" fmla="*/ 179882 h 745175"/>
              <a:gd name="connsiteX5" fmla="*/ 1019625 w 1349409"/>
              <a:gd name="connsiteY5" fmla="*/ 224853 h 745175"/>
              <a:gd name="connsiteX6" fmla="*/ 974654 w 1349409"/>
              <a:gd name="connsiteY6" fmla="*/ 239843 h 745175"/>
              <a:gd name="connsiteX7" fmla="*/ 929684 w 1349409"/>
              <a:gd name="connsiteY7" fmla="*/ 269823 h 745175"/>
              <a:gd name="connsiteX8" fmla="*/ 824753 w 1349409"/>
              <a:gd name="connsiteY8" fmla="*/ 299804 h 745175"/>
              <a:gd name="connsiteX9" fmla="*/ 734812 w 1349409"/>
              <a:gd name="connsiteY9" fmla="*/ 329784 h 745175"/>
              <a:gd name="connsiteX10" fmla="*/ 659861 w 1349409"/>
              <a:gd name="connsiteY10" fmla="*/ 344774 h 745175"/>
              <a:gd name="connsiteX11" fmla="*/ 554930 w 1349409"/>
              <a:gd name="connsiteY11" fmla="*/ 374755 h 745175"/>
              <a:gd name="connsiteX12" fmla="*/ 375048 w 1349409"/>
              <a:gd name="connsiteY12" fmla="*/ 419725 h 745175"/>
              <a:gd name="connsiteX13" fmla="*/ 330077 w 1349409"/>
              <a:gd name="connsiteY13" fmla="*/ 434715 h 745175"/>
              <a:gd name="connsiteX14" fmla="*/ 300097 w 1349409"/>
              <a:gd name="connsiteY14" fmla="*/ 464696 h 745175"/>
              <a:gd name="connsiteX15" fmla="*/ 165186 w 1349409"/>
              <a:gd name="connsiteY15" fmla="*/ 539646 h 745175"/>
              <a:gd name="connsiteX16" fmla="*/ 105225 w 1349409"/>
              <a:gd name="connsiteY16" fmla="*/ 614597 h 745175"/>
              <a:gd name="connsiteX17" fmla="*/ 15284 w 1349409"/>
              <a:gd name="connsiteY17" fmla="*/ 719528 h 745175"/>
              <a:gd name="connsiteX18" fmla="*/ 294 w 1349409"/>
              <a:gd name="connsiteY18" fmla="*/ 674558 h 745175"/>
              <a:gd name="connsiteX19" fmla="*/ 30274 w 1349409"/>
              <a:gd name="connsiteY19" fmla="*/ 404735 h 745175"/>
              <a:gd name="connsiteX20" fmla="*/ 60254 w 1349409"/>
              <a:gd name="connsiteY20" fmla="*/ 734518 h 745175"/>
              <a:gd name="connsiteX21" fmla="*/ 150195 w 1349409"/>
              <a:gd name="connsiteY21" fmla="*/ 719528 h 745175"/>
              <a:gd name="connsiteX22" fmla="*/ 375048 w 1349409"/>
              <a:gd name="connsiteY22" fmla="*/ 689548 h 745175"/>
              <a:gd name="connsiteX23" fmla="*/ 464989 w 1349409"/>
              <a:gd name="connsiteY23" fmla="*/ 674558 h 745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49409" h="745175">
                <a:moveTo>
                  <a:pt x="1349409" y="0"/>
                </a:moveTo>
                <a:cubicBezTo>
                  <a:pt x="1344412" y="19987"/>
                  <a:pt x="1342534" y="41025"/>
                  <a:pt x="1334418" y="59961"/>
                </a:cubicBezTo>
                <a:cubicBezTo>
                  <a:pt x="1318065" y="98118"/>
                  <a:pt x="1295809" y="116742"/>
                  <a:pt x="1259468" y="134912"/>
                </a:cubicBezTo>
                <a:cubicBezTo>
                  <a:pt x="1245335" y="141978"/>
                  <a:pt x="1229487" y="144905"/>
                  <a:pt x="1214497" y="149902"/>
                </a:cubicBezTo>
                <a:cubicBezTo>
                  <a:pt x="1199507" y="159895"/>
                  <a:pt x="1185990" y="172565"/>
                  <a:pt x="1169527" y="179882"/>
                </a:cubicBezTo>
                <a:cubicBezTo>
                  <a:pt x="1105402" y="208382"/>
                  <a:pt x="1080673" y="207411"/>
                  <a:pt x="1019625" y="224853"/>
                </a:cubicBezTo>
                <a:cubicBezTo>
                  <a:pt x="1004432" y="229194"/>
                  <a:pt x="989644" y="234846"/>
                  <a:pt x="974654" y="239843"/>
                </a:cubicBezTo>
                <a:cubicBezTo>
                  <a:pt x="959664" y="249836"/>
                  <a:pt x="945798" y="261766"/>
                  <a:pt x="929684" y="269823"/>
                </a:cubicBezTo>
                <a:cubicBezTo>
                  <a:pt x="904491" y="282420"/>
                  <a:pt x="848774" y="292598"/>
                  <a:pt x="824753" y="299804"/>
                </a:cubicBezTo>
                <a:cubicBezTo>
                  <a:pt x="794484" y="308885"/>
                  <a:pt x="765800" y="323586"/>
                  <a:pt x="734812" y="329784"/>
                </a:cubicBezTo>
                <a:cubicBezTo>
                  <a:pt x="709828" y="334781"/>
                  <a:pt x="684579" y="338595"/>
                  <a:pt x="659861" y="344774"/>
                </a:cubicBezTo>
                <a:cubicBezTo>
                  <a:pt x="545572" y="373346"/>
                  <a:pt x="695114" y="346717"/>
                  <a:pt x="554930" y="374755"/>
                </a:cubicBezTo>
                <a:cubicBezTo>
                  <a:pt x="403529" y="405036"/>
                  <a:pt x="525315" y="369637"/>
                  <a:pt x="375048" y="419725"/>
                </a:cubicBezTo>
                <a:lnTo>
                  <a:pt x="330077" y="434715"/>
                </a:lnTo>
                <a:cubicBezTo>
                  <a:pt x="320084" y="444709"/>
                  <a:pt x="312216" y="457425"/>
                  <a:pt x="300097" y="464696"/>
                </a:cubicBezTo>
                <a:cubicBezTo>
                  <a:pt x="205846" y="521248"/>
                  <a:pt x="302704" y="402128"/>
                  <a:pt x="165186" y="539646"/>
                </a:cubicBezTo>
                <a:cubicBezTo>
                  <a:pt x="63127" y="641705"/>
                  <a:pt x="218685" y="482227"/>
                  <a:pt x="105225" y="614597"/>
                </a:cubicBezTo>
                <a:cubicBezTo>
                  <a:pt x="-3824" y="741821"/>
                  <a:pt x="84111" y="616287"/>
                  <a:pt x="15284" y="719528"/>
                </a:cubicBezTo>
                <a:cubicBezTo>
                  <a:pt x="10287" y="704538"/>
                  <a:pt x="294" y="690359"/>
                  <a:pt x="294" y="674558"/>
                </a:cubicBezTo>
                <a:cubicBezTo>
                  <a:pt x="294" y="482062"/>
                  <a:pt x="-5096" y="510845"/>
                  <a:pt x="30274" y="404735"/>
                </a:cubicBezTo>
                <a:cubicBezTo>
                  <a:pt x="76827" y="125415"/>
                  <a:pt x="4807" y="520653"/>
                  <a:pt x="60254" y="734518"/>
                </a:cubicBezTo>
                <a:cubicBezTo>
                  <a:pt x="67882" y="763939"/>
                  <a:pt x="120068" y="723545"/>
                  <a:pt x="150195" y="719528"/>
                </a:cubicBezTo>
                <a:cubicBezTo>
                  <a:pt x="270187" y="703529"/>
                  <a:pt x="270789" y="710400"/>
                  <a:pt x="375048" y="689548"/>
                </a:cubicBezTo>
                <a:cubicBezTo>
                  <a:pt x="462118" y="672134"/>
                  <a:pt x="405960" y="674558"/>
                  <a:pt x="464989" y="674558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4332147" y="3043003"/>
            <a:ext cx="569637" cy="1894377"/>
          </a:xfrm>
          <a:custGeom>
            <a:avLst/>
            <a:gdLst>
              <a:gd name="connsiteX0" fmla="*/ 299814 w 569637"/>
              <a:gd name="connsiteY0" fmla="*/ 0 h 1894377"/>
              <a:gd name="connsiteX1" fmla="*/ 224863 w 569637"/>
              <a:gd name="connsiteY1" fmla="*/ 854440 h 1894377"/>
              <a:gd name="connsiteX2" fmla="*/ 194883 w 569637"/>
              <a:gd name="connsiteY2" fmla="*/ 1109272 h 1894377"/>
              <a:gd name="connsiteX3" fmla="*/ 179892 w 569637"/>
              <a:gd name="connsiteY3" fmla="*/ 1693889 h 1894377"/>
              <a:gd name="connsiteX4" fmla="*/ 164902 w 569637"/>
              <a:gd name="connsiteY4" fmla="*/ 1888761 h 1894377"/>
              <a:gd name="connsiteX5" fmla="*/ 104942 w 569637"/>
              <a:gd name="connsiteY5" fmla="*/ 1798820 h 1894377"/>
              <a:gd name="connsiteX6" fmla="*/ 44981 w 569637"/>
              <a:gd name="connsiteY6" fmla="*/ 1723869 h 1894377"/>
              <a:gd name="connsiteX7" fmla="*/ 15001 w 569637"/>
              <a:gd name="connsiteY7" fmla="*/ 1633928 h 1894377"/>
              <a:gd name="connsiteX8" fmla="*/ 29991 w 569637"/>
              <a:gd name="connsiteY8" fmla="*/ 1618938 h 1894377"/>
              <a:gd name="connsiteX9" fmla="*/ 59971 w 569637"/>
              <a:gd name="connsiteY9" fmla="*/ 1663908 h 1894377"/>
              <a:gd name="connsiteX10" fmla="*/ 104942 w 569637"/>
              <a:gd name="connsiteY10" fmla="*/ 1753849 h 1894377"/>
              <a:gd name="connsiteX11" fmla="*/ 134922 w 569637"/>
              <a:gd name="connsiteY11" fmla="*/ 1783830 h 1894377"/>
              <a:gd name="connsiteX12" fmla="*/ 164902 w 569637"/>
              <a:gd name="connsiteY12" fmla="*/ 1828800 h 1894377"/>
              <a:gd name="connsiteX13" fmla="*/ 239853 w 569637"/>
              <a:gd name="connsiteY13" fmla="*/ 1888761 h 1894377"/>
              <a:gd name="connsiteX14" fmla="*/ 284823 w 569637"/>
              <a:gd name="connsiteY14" fmla="*/ 1873771 h 1894377"/>
              <a:gd name="connsiteX15" fmla="*/ 314804 w 569637"/>
              <a:gd name="connsiteY15" fmla="*/ 1843790 h 1894377"/>
              <a:gd name="connsiteX16" fmla="*/ 359774 w 569637"/>
              <a:gd name="connsiteY16" fmla="*/ 1813810 h 1894377"/>
              <a:gd name="connsiteX17" fmla="*/ 419735 w 569637"/>
              <a:gd name="connsiteY17" fmla="*/ 1768840 h 1894377"/>
              <a:gd name="connsiteX18" fmla="*/ 479696 w 569637"/>
              <a:gd name="connsiteY18" fmla="*/ 1738859 h 1894377"/>
              <a:gd name="connsiteX19" fmla="*/ 524666 w 569637"/>
              <a:gd name="connsiteY19" fmla="*/ 1693889 h 1894377"/>
              <a:gd name="connsiteX20" fmla="*/ 569637 w 569637"/>
              <a:gd name="connsiteY20" fmla="*/ 1678899 h 1894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69637" h="1894377">
                <a:moveTo>
                  <a:pt x="299814" y="0"/>
                </a:moveTo>
                <a:cubicBezTo>
                  <a:pt x="281020" y="263098"/>
                  <a:pt x="255713" y="638488"/>
                  <a:pt x="224863" y="854440"/>
                </a:cubicBezTo>
                <a:cubicBezTo>
                  <a:pt x="202771" y="1009083"/>
                  <a:pt x="213389" y="924214"/>
                  <a:pt x="194883" y="1109272"/>
                </a:cubicBezTo>
                <a:cubicBezTo>
                  <a:pt x="189886" y="1304144"/>
                  <a:pt x="187384" y="1499097"/>
                  <a:pt x="179892" y="1693889"/>
                </a:cubicBezTo>
                <a:cubicBezTo>
                  <a:pt x="177388" y="1758990"/>
                  <a:pt x="202769" y="1835747"/>
                  <a:pt x="164902" y="1888761"/>
                </a:cubicBezTo>
                <a:cubicBezTo>
                  <a:pt x="143959" y="1918081"/>
                  <a:pt x="130421" y="1824298"/>
                  <a:pt x="104942" y="1798820"/>
                </a:cubicBezTo>
                <a:cubicBezTo>
                  <a:pt x="80021" y="1773900"/>
                  <a:pt x="60110" y="1757910"/>
                  <a:pt x="44981" y="1723869"/>
                </a:cubicBezTo>
                <a:cubicBezTo>
                  <a:pt x="32146" y="1694991"/>
                  <a:pt x="24995" y="1663908"/>
                  <a:pt x="15001" y="1633928"/>
                </a:cubicBezTo>
                <a:cubicBezTo>
                  <a:pt x="2116" y="1595273"/>
                  <a:pt x="-17044" y="1560145"/>
                  <a:pt x="29991" y="1618938"/>
                </a:cubicBezTo>
                <a:cubicBezTo>
                  <a:pt x="41245" y="1633006"/>
                  <a:pt x="49978" y="1648918"/>
                  <a:pt x="59971" y="1663908"/>
                </a:cubicBezTo>
                <a:cubicBezTo>
                  <a:pt x="75804" y="1711409"/>
                  <a:pt x="71730" y="1712334"/>
                  <a:pt x="104942" y="1753849"/>
                </a:cubicBezTo>
                <a:cubicBezTo>
                  <a:pt x="113771" y="1764885"/>
                  <a:pt x="126093" y="1772794"/>
                  <a:pt x="134922" y="1783830"/>
                </a:cubicBezTo>
                <a:cubicBezTo>
                  <a:pt x="146176" y="1797898"/>
                  <a:pt x="153648" y="1814732"/>
                  <a:pt x="164902" y="1828800"/>
                </a:cubicBezTo>
                <a:cubicBezTo>
                  <a:pt x="189314" y="1859314"/>
                  <a:pt x="206461" y="1866500"/>
                  <a:pt x="239853" y="1888761"/>
                </a:cubicBezTo>
                <a:cubicBezTo>
                  <a:pt x="254843" y="1883764"/>
                  <a:pt x="271274" y="1881901"/>
                  <a:pt x="284823" y="1873771"/>
                </a:cubicBezTo>
                <a:cubicBezTo>
                  <a:pt x="296942" y="1866499"/>
                  <a:pt x="303768" y="1852619"/>
                  <a:pt x="314804" y="1843790"/>
                </a:cubicBezTo>
                <a:cubicBezTo>
                  <a:pt x="328872" y="1832536"/>
                  <a:pt x="345114" y="1824281"/>
                  <a:pt x="359774" y="1813810"/>
                </a:cubicBezTo>
                <a:cubicBezTo>
                  <a:pt x="380104" y="1799289"/>
                  <a:pt x="398549" y="1782081"/>
                  <a:pt x="419735" y="1768840"/>
                </a:cubicBezTo>
                <a:cubicBezTo>
                  <a:pt x="438685" y="1756997"/>
                  <a:pt x="461512" y="1751848"/>
                  <a:pt x="479696" y="1738859"/>
                </a:cubicBezTo>
                <a:cubicBezTo>
                  <a:pt x="496946" y="1726537"/>
                  <a:pt x="507027" y="1705648"/>
                  <a:pt x="524666" y="1693889"/>
                </a:cubicBezTo>
                <a:cubicBezTo>
                  <a:pt x="537813" y="1685124"/>
                  <a:pt x="569637" y="1678899"/>
                  <a:pt x="569637" y="1678899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5681272" y="3057993"/>
            <a:ext cx="1770226" cy="1334125"/>
          </a:xfrm>
          <a:custGeom>
            <a:avLst/>
            <a:gdLst>
              <a:gd name="connsiteX0" fmla="*/ 0 w 1770226"/>
              <a:gd name="connsiteY0" fmla="*/ 0 h 1334125"/>
              <a:gd name="connsiteX1" fmla="*/ 149902 w 1770226"/>
              <a:gd name="connsiteY1" fmla="*/ 104932 h 1334125"/>
              <a:gd name="connsiteX2" fmla="*/ 209862 w 1770226"/>
              <a:gd name="connsiteY2" fmla="*/ 119922 h 1334125"/>
              <a:gd name="connsiteX3" fmla="*/ 599607 w 1770226"/>
              <a:gd name="connsiteY3" fmla="*/ 329784 h 1334125"/>
              <a:gd name="connsiteX4" fmla="*/ 659567 w 1770226"/>
              <a:gd name="connsiteY4" fmla="*/ 374755 h 1334125"/>
              <a:gd name="connsiteX5" fmla="*/ 719528 w 1770226"/>
              <a:gd name="connsiteY5" fmla="*/ 404735 h 1334125"/>
              <a:gd name="connsiteX6" fmla="*/ 839449 w 1770226"/>
              <a:gd name="connsiteY6" fmla="*/ 494676 h 1334125"/>
              <a:gd name="connsiteX7" fmla="*/ 1034321 w 1770226"/>
              <a:gd name="connsiteY7" fmla="*/ 629587 h 1334125"/>
              <a:gd name="connsiteX8" fmla="*/ 1154243 w 1770226"/>
              <a:gd name="connsiteY8" fmla="*/ 749509 h 1334125"/>
              <a:gd name="connsiteX9" fmla="*/ 1259174 w 1770226"/>
              <a:gd name="connsiteY9" fmla="*/ 839450 h 1334125"/>
              <a:gd name="connsiteX10" fmla="*/ 1289154 w 1770226"/>
              <a:gd name="connsiteY10" fmla="*/ 884420 h 1334125"/>
              <a:gd name="connsiteX11" fmla="*/ 1349115 w 1770226"/>
              <a:gd name="connsiteY11" fmla="*/ 944381 h 1334125"/>
              <a:gd name="connsiteX12" fmla="*/ 1424066 w 1770226"/>
              <a:gd name="connsiteY12" fmla="*/ 1019332 h 1334125"/>
              <a:gd name="connsiteX13" fmla="*/ 1499017 w 1770226"/>
              <a:gd name="connsiteY13" fmla="*/ 1094282 h 1334125"/>
              <a:gd name="connsiteX14" fmla="*/ 1543987 w 1770226"/>
              <a:gd name="connsiteY14" fmla="*/ 1139253 h 1334125"/>
              <a:gd name="connsiteX15" fmla="*/ 1588958 w 1770226"/>
              <a:gd name="connsiteY15" fmla="*/ 1169233 h 1334125"/>
              <a:gd name="connsiteX16" fmla="*/ 1663908 w 1770226"/>
              <a:gd name="connsiteY16" fmla="*/ 1304145 h 1334125"/>
              <a:gd name="connsiteX17" fmla="*/ 1708879 w 1770226"/>
              <a:gd name="connsiteY17" fmla="*/ 1289155 h 1334125"/>
              <a:gd name="connsiteX18" fmla="*/ 1723869 w 1770226"/>
              <a:gd name="connsiteY18" fmla="*/ 1199214 h 1334125"/>
              <a:gd name="connsiteX19" fmla="*/ 1753849 w 1770226"/>
              <a:gd name="connsiteY19" fmla="*/ 1049312 h 1334125"/>
              <a:gd name="connsiteX20" fmla="*/ 1768839 w 1770226"/>
              <a:gd name="connsiteY20" fmla="*/ 974361 h 1334125"/>
              <a:gd name="connsiteX21" fmla="*/ 1753849 w 1770226"/>
              <a:gd name="connsiteY21" fmla="*/ 1034322 h 1334125"/>
              <a:gd name="connsiteX22" fmla="*/ 1723869 w 1770226"/>
              <a:gd name="connsiteY22" fmla="*/ 1124263 h 1334125"/>
              <a:gd name="connsiteX23" fmla="*/ 1708879 w 1770226"/>
              <a:gd name="connsiteY23" fmla="*/ 1169233 h 1334125"/>
              <a:gd name="connsiteX24" fmla="*/ 1678898 w 1770226"/>
              <a:gd name="connsiteY24" fmla="*/ 1274164 h 1334125"/>
              <a:gd name="connsiteX25" fmla="*/ 1603948 w 1770226"/>
              <a:gd name="connsiteY25" fmla="*/ 1334125 h 1334125"/>
              <a:gd name="connsiteX26" fmla="*/ 1274164 w 1770226"/>
              <a:gd name="connsiteY26" fmla="*/ 1319135 h 1334125"/>
              <a:gd name="connsiteX27" fmla="*/ 1184223 w 1770226"/>
              <a:gd name="connsiteY27" fmla="*/ 1289155 h 1334125"/>
              <a:gd name="connsiteX28" fmla="*/ 1139253 w 1770226"/>
              <a:gd name="connsiteY28" fmla="*/ 1274164 h 1334125"/>
              <a:gd name="connsiteX29" fmla="*/ 1109272 w 1770226"/>
              <a:gd name="connsiteY29" fmla="*/ 1274164 h 133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770226" h="1334125">
                <a:moveTo>
                  <a:pt x="0" y="0"/>
                </a:moveTo>
                <a:cubicBezTo>
                  <a:pt x="24806" y="18604"/>
                  <a:pt x="131447" y="100318"/>
                  <a:pt x="149902" y="104932"/>
                </a:cubicBezTo>
                <a:lnTo>
                  <a:pt x="209862" y="119922"/>
                </a:lnTo>
                <a:cubicBezTo>
                  <a:pt x="339777" y="189876"/>
                  <a:pt x="471234" y="257039"/>
                  <a:pt x="599607" y="329784"/>
                </a:cubicBezTo>
                <a:cubicBezTo>
                  <a:pt x="621343" y="342101"/>
                  <a:pt x="638381" y="361514"/>
                  <a:pt x="659567" y="374755"/>
                </a:cubicBezTo>
                <a:cubicBezTo>
                  <a:pt x="678516" y="386598"/>
                  <a:pt x="700935" y="392340"/>
                  <a:pt x="719528" y="404735"/>
                </a:cubicBezTo>
                <a:cubicBezTo>
                  <a:pt x="761103" y="432452"/>
                  <a:pt x="798789" y="465633"/>
                  <a:pt x="839449" y="494676"/>
                </a:cubicBezTo>
                <a:cubicBezTo>
                  <a:pt x="903738" y="540597"/>
                  <a:pt x="978456" y="573722"/>
                  <a:pt x="1034321" y="629587"/>
                </a:cubicBezTo>
                <a:cubicBezTo>
                  <a:pt x="1074295" y="669561"/>
                  <a:pt x="1111321" y="712719"/>
                  <a:pt x="1154243" y="749509"/>
                </a:cubicBezTo>
                <a:cubicBezTo>
                  <a:pt x="1189220" y="779489"/>
                  <a:pt x="1226599" y="806875"/>
                  <a:pt x="1259174" y="839450"/>
                </a:cubicBezTo>
                <a:cubicBezTo>
                  <a:pt x="1271913" y="852189"/>
                  <a:pt x="1277430" y="870741"/>
                  <a:pt x="1289154" y="884420"/>
                </a:cubicBezTo>
                <a:cubicBezTo>
                  <a:pt x="1307549" y="905881"/>
                  <a:pt x="1329128" y="924394"/>
                  <a:pt x="1349115" y="944381"/>
                </a:cubicBezTo>
                <a:lnTo>
                  <a:pt x="1424066" y="1019332"/>
                </a:lnTo>
                <a:lnTo>
                  <a:pt x="1499017" y="1094282"/>
                </a:lnTo>
                <a:cubicBezTo>
                  <a:pt x="1514007" y="1109272"/>
                  <a:pt x="1526348" y="1127494"/>
                  <a:pt x="1543987" y="1139253"/>
                </a:cubicBezTo>
                <a:lnTo>
                  <a:pt x="1588958" y="1169233"/>
                </a:lnTo>
                <a:cubicBezTo>
                  <a:pt x="1657683" y="1272321"/>
                  <a:pt x="1637524" y="1224991"/>
                  <a:pt x="1663908" y="1304145"/>
                </a:cubicBezTo>
                <a:cubicBezTo>
                  <a:pt x="1678898" y="1299148"/>
                  <a:pt x="1701039" y="1302874"/>
                  <a:pt x="1708879" y="1289155"/>
                </a:cubicBezTo>
                <a:cubicBezTo>
                  <a:pt x="1723959" y="1262766"/>
                  <a:pt x="1718268" y="1229087"/>
                  <a:pt x="1723869" y="1199214"/>
                </a:cubicBezTo>
                <a:cubicBezTo>
                  <a:pt x="1733260" y="1149130"/>
                  <a:pt x="1743856" y="1099279"/>
                  <a:pt x="1753849" y="1049312"/>
                </a:cubicBezTo>
                <a:cubicBezTo>
                  <a:pt x="1758846" y="1024328"/>
                  <a:pt x="1775018" y="949643"/>
                  <a:pt x="1768839" y="974361"/>
                </a:cubicBezTo>
                <a:cubicBezTo>
                  <a:pt x="1763842" y="994348"/>
                  <a:pt x="1759769" y="1014589"/>
                  <a:pt x="1753849" y="1034322"/>
                </a:cubicBezTo>
                <a:cubicBezTo>
                  <a:pt x="1744768" y="1064591"/>
                  <a:pt x="1733862" y="1094283"/>
                  <a:pt x="1723869" y="1124263"/>
                </a:cubicBezTo>
                <a:cubicBezTo>
                  <a:pt x="1718872" y="1139253"/>
                  <a:pt x="1712711" y="1153904"/>
                  <a:pt x="1708879" y="1169233"/>
                </a:cubicBezTo>
                <a:cubicBezTo>
                  <a:pt x="1706077" y="1180439"/>
                  <a:pt x="1688117" y="1258799"/>
                  <a:pt x="1678898" y="1274164"/>
                </a:cubicBezTo>
                <a:cubicBezTo>
                  <a:pt x="1664657" y="1297899"/>
                  <a:pt x="1624376" y="1320506"/>
                  <a:pt x="1603948" y="1334125"/>
                </a:cubicBezTo>
                <a:cubicBezTo>
                  <a:pt x="1494020" y="1329128"/>
                  <a:pt x="1383579" y="1330858"/>
                  <a:pt x="1274164" y="1319135"/>
                </a:cubicBezTo>
                <a:cubicBezTo>
                  <a:pt x="1242742" y="1315768"/>
                  <a:pt x="1214203" y="1299149"/>
                  <a:pt x="1184223" y="1289155"/>
                </a:cubicBezTo>
                <a:cubicBezTo>
                  <a:pt x="1169233" y="1284158"/>
                  <a:pt x="1155054" y="1274164"/>
                  <a:pt x="1139253" y="1274164"/>
                </a:cubicBezTo>
                <a:lnTo>
                  <a:pt x="1109272" y="1274164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JComponents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33143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449745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err="1">
                <a:solidFill>
                  <a:schemeClr val="bg1"/>
                </a:solidFill>
                <a:latin typeface="Courier"/>
                <a:cs typeface="Courier"/>
              </a:rPr>
              <a:t>JLabel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56404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JLabel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92312" y="3017837"/>
            <a:ext cx="7772400" cy="435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JLabel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latin typeface="Monaco" charset="0"/>
              </a:rPr>
              <a:t>label 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JLabel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2A00FF"/>
                </a:solidFill>
                <a:latin typeface="Monaco" charset="0"/>
              </a:rPr>
              <a:t>"Hi"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);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31655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JLabel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92312" y="3017837"/>
            <a:ext cx="7772400" cy="435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JLabel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latin typeface="Monaco" charset="0"/>
              </a:rPr>
              <a:t>label 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JLabel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Monaco" charset="0"/>
              </a:rPr>
              <a:t>"Hi"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);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90907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41288" y="3246437"/>
            <a:ext cx="1064136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You’re not Chris…</a:t>
            </a:r>
          </a:p>
        </p:txBody>
      </p:sp>
    </p:spTree>
    <p:extLst>
      <p:ext uri="{BB962C8B-B14F-4D97-AF65-F5344CB8AC3E}">
        <p14:creationId xmlns:p14="http://schemas.microsoft.com/office/powerpoint/2010/main" val="1350093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JLabel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92312" y="3017837"/>
            <a:ext cx="7772400" cy="779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JLabel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latin typeface="Monaco" charset="0"/>
              </a:rPr>
              <a:t>label 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JLabel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2A00FF"/>
                </a:solidFill>
                <a:latin typeface="Monaco" charset="0"/>
              </a:rPr>
              <a:t>"Hi"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latin typeface="Monaco" charset="0"/>
              </a:rPr>
              <a:t>add(label, SOUTH);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28"/>
          <a:stretch/>
        </p:blipFill>
        <p:spPr>
          <a:xfrm>
            <a:off x="2601912" y="4694237"/>
            <a:ext cx="4534316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26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err="1">
                <a:solidFill>
                  <a:schemeClr val="bg1"/>
                </a:solidFill>
                <a:latin typeface="Courier"/>
                <a:cs typeface="Courier"/>
              </a:rPr>
              <a:t>JTextField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437272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JTextField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54112" y="1722437"/>
            <a:ext cx="845820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  <a:latin typeface="Monaco" charset="0"/>
              </a:rPr>
              <a:t>JTextField</a:t>
            </a:r>
            <a:r>
              <a:rPr lang="en-US" sz="2400" dirty="0">
                <a:solidFill>
                  <a:srgbClr val="FF0000"/>
                </a:solidFill>
                <a:latin typeface="Monaco" charset="0"/>
              </a:rPr>
              <a:t> field = </a:t>
            </a:r>
            <a:r>
              <a:rPr lang="en-US" sz="2400" b="1" dirty="0">
                <a:solidFill>
                  <a:srgbClr val="FF0000"/>
                </a:solidFill>
                <a:latin typeface="Monaco" charset="0"/>
              </a:rPr>
              <a:t>new </a:t>
            </a:r>
            <a:r>
              <a:rPr lang="en-US" sz="2400" b="1" dirty="0" err="1">
                <a:solidFill>
                  <a:srgbClr val="FF0000"/>
                </a:solidFill>
                <a:latin typeface="Monaco" charset="0"/>
              </a:rPr>
              <a:t>JTextField</a:t>
            </a:r>
            <a:r>
              <a:rPr lang="en-US" sz="2400" b="1" dirty="0">
                <a:solidFill>
                  <a:srgbClr val="FF0000"/>
                </a:solidFill>
                <a:latin typeface="Monaco" charset="0"/>
              </a:rPr>
              <a:t>(10);</a:t>
            </a:r>
          </a:p>
          <a:p>
            <a:r>
              <a:rPr lang="en-US" sz="2400" dirty="0">
                <a:solidFill>
                  <a:srgbClr val="000000"/>
                </a:solidFill>
                <a:latin typeface="Monaco" charset="0"/>
              </a:rPr>
              <a:t>add(field, SOUTH);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field.getText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(); // returns string in field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field.setText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2A00FF"/>
                </a:solidFill>
                <a:latin typeface="Monaco" charset="0"/>
              </a:rPr>
              <a:t>"Good times"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95225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JTextField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54112" y="1722437"/>
            <a:ext cx="845820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JTextField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latin typeface="Monaco" charset="0"/>
              </a:rPr>
              <a:t>field 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JTextField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Monaco" charset="0"/>
              </a:rPr>
              <a:t>10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2400" dirty="0">
                <a:solidFill>
                  <a:srgbClr val="FF0000"/>
                </a:solidFill>
                <a:latin typeface="Monaco" charset="0"/>
              </a:rPr>
              <a:t>add(field, SOUTH);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field.getText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(); // returns string in field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field.setText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2A00FF"/>
                </a:solidFill>
                <a:latin typeface="Monaco" charset="0"/>
              </a:rPr>
              <a:t>"Good times"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);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88"/>
          <a:stretch/>
        </p:blipFill>
        <p:spPr>
          <a:xfrm>
            <a:off x="3059112" y="5075237"/>
            <a:ext cx="3721100" cy="93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12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JTextField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54112" y="1722437"/>
            <a:ext cx="845820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JTextField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latin typeface="Monaco" charset="0"/>
              </a:rPr>
              <a:t>field 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JTextField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Monaco" charset="0"/>
              </a:rPr>
              <a:t>10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2400" dirty="0">
                <a:solidFill>
                  <a:srgbClr val="FF0000"/>
                </a:solidFill>
                <a:latin typeface="Monaco" charset="0"/>
              </a:rPr>
              <a:t>add(field, SOUTH);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field.getText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(); // returns string in field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field.setText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2A00FF"/>
                </a:solidFill>
                <a:latin typeface="Monaco" charset="0"/>
              </a:rPr>
              <a:t>"Good times"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);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88"/>
          <a:stretch/>
        </p:blipFill>
        <p:spPr>
          <a:xfrm>
            <a:off x="3059112" y="5075237"/>
            <a:ext cx="3721100" cy="93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5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JTextField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54112" y="1722437"/>
            <a:ext cx="845820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JTextField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latin typeface="Monaco" charset="0"/>
              </a:rPr>
              <a:t>field 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JTextField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Monaco" charset="0"/>
              </a:rPr>
              <a:t>10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2400" dirty="0">
                <a:latin typeface="Monaco" charset="0"/>
              </a:rPr>
              <a:t>add(field, SOUTH);</a:t>
            </a:r>
          </a:p>
          <a:p>
            <a:r>
              <a:rPr lang="en-US" sz="2400" dirty="0" err="1">
                <a:solidFill>
                  <a:srgbClr val="FF0000"/>
                </a:solidFill>
                <a:latin typeface="Monaco" charset="0"/>
              </a:rPr>
              <a:t>field.getText</a:t>
            </a:r>
            <a:r>
              <a:rPr lang="en-US" sz="2400" dirty="0">
                <a:solidFill>
                  <a:srgbClr val="FF0000"/>
                </a:solidFill>
                <a:latin typeface="Monaco" charset="0"/>
              </a:rPr>
              <a:t>(); 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// returns “some input”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field.setText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2A00FF"/>
                </a:solidFill>
                <a:latin typeface="Monaco" charset="0"/>
              </a:rPr>
              <a:t>"Good times"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);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88"/>
          <a:stretch/>
        </p:blipFill>
        <p:spPr>
          <a:xfrm>
            <a:off x="3059112" y="5075237"/>
            <a:ext cx="3721100" cy="93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23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JTextField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54112" y="1722437"/>
            <a:ext cx="845820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JTextField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latin typeface="Monaco" charset="0"/>
              </a:rPr>
              <a:t>field 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JTextField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Monaco" charset="0"/>
              </a:rPr>
              <a:t>10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2400" dirty="0">
                <a:latin typeface="Monaco" charset="0"/>
              </a:rPr>
              <a:t>add(field, SOUTH);</a:t>
            </a:r>
          </a:p>
          <a:p>
            <a:r>
              <a:rPr lang="en-US" sz="2400" dirty="0" err="1">
                <a:latin typeface="Monaco" charset="0"/>
              </a:rPr>
              <a:t>field.getText</a:t>
            </a:r>
            <a:r>
              <a:rPr lang="en-US" sz="2400" dirty="0">
                <a:latin typeface="Monaco" charset="0"/>
              </a:rPr>
              <a:t>(); 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// returns “some input”</a:t>
            </a:r>
          </a:p>
          <a:p>
            <a:r>
              <a:rPr lang="en-US" sz="2400" dirty="0" err="1">
                <a:solidFill>
                  <a:srgbClr val="FF0000"/>
                </a:solidFill>
                <a:latin typeface="Monaco" charset="0"/>
              </a:rPr>
              <a:t>field.setText</a:t>
            </a:r>
            <a:r>
              <a:rPr lang="en-US" sz="2400" dirty="0">
                <a:solidFill>
                  <a:srgbClr val="FF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Monaco" charset="0"/>
              </a:rPr>
              <a:t>"Good times"</a:t>
            </a:r>
            <a:r>
              <a:rPr lang="en-US" sz="2400" dirty="0">
                <a:solidFill>
                  <a:srgbClr val="FF0000"/>
                </a:solidFill>
                <a:latin typeface="Monaco" charset="0"/>
              </a:rPr>
              <a:t>);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FA9054-8A29-BC47-A7BC-C8AE99BD14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08" r="11190" b="2756"/>
          <a:stretch/>
        </p:blipFill>
        <p:spPr>
          <a:xfrm>
            <a:off x="3049442" y="4389437"/>
            <a:ext cx="3721100" cy="156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4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44160" y="3425893"/>
            <a:ext cx="1066754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err="1">
                <a:solidFill>
                  <a:schemeClr val="bg1"/>
                </a:solidFill>
                <a:latin typeface="Courier"/>
                <a:cs typeface="Courier"/>
              </a:rPr>
              <a:t>JButton</a:t>
            </a: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35294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JButton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82712" y="3398837"/>
            <a:ext cx="7772400" cy="435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latin typeface="Monaco" charset="0"/>
              </a:rPr>
              <a:t>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2A00FF"/>
                </a:solidFill>
                <a:latin typeface="Monaco" charset="0"/>
              </a:rPr>
              <a:t>"Press me"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);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109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JButton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82712" y="3398837"/>
            <a:ext cx="7772400" cy="435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latin typeface="Monaco" charset="0"/>
              </a:rPr>
              <a:t>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Monaco" charset="0"/>
              </a:rPr>
              <a:t>"Press me"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);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6564312" y="1874837"/>
            <a:ext cx="176913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Button Text</a:t>
            </a:r>
          </a:p>
        </p:txBody>
      </p:sp>
      <p:sp>
        <p:nvSpPr>
          <p:cNvPr id="3" name="Freeform 2"/>
          <p:cNvSpPr/>
          <p:nvPr/>
        </p:nvSpPr>
        <p:spPr>
          <a:xfrm>
            <a:off x="7097712" y="2332037"/>
            <a:ext cx="544969" cy="869429"/>
          </a:xfrm>
          <a:custGeom>
            <a:avLst/>
            <a:gdLst>
              <a:gd name="connsiteX0" fmla="*/ 269823 w 544969"/>
              <a:gd name="connsiteY0" fmla="*/ 0 h 869429"/>
              <a:gd name="connsiteX1" fmla="*/ 284813 w 544969"/>
              <a:gd name="connsiteY1" fmla="*/ 419724 h 869429"/>
              <a:gd name="connsiteX2" fmla="*/ 299804 w 544969"/>
              <a:gd name="connsiteY2" fmla="*/ 464695 h 869429"/>
              <a:gd name="connsiteX3" fmla="*/ 314794 w 544969"/>
              <a:gd name="connsiteY3" fmla="*/ 539645 h 869429"/>
              <a:gd name="connsiteX4" fmla="*/ 329784 w 544969"/>
              <a:gd name="connsiteY4" fmla="*/ 599606 h 869429"/>
              <a:gd name="connsiteX5" fmla="*/ 359764 w 544969"/>
              <a:gd name="connsiteY5" fmla="*/ 689547 h 869429"/>
              <a:gd name="connsiteX6" fmla="*/ 374754 w 544969"/>
              <a:gd name="connsiteY6" fmla="*/ 734518 h 869429"/>
              <a:gd name="connsiteX7" fmla="*/ 389744 w 544969"/>
              <a:gd name="connsiteY7" fmla="*/ 779488 h 869429"/>
              <a:gd name="connsiteX8" fmla="*/ 404735 w 544969"/>
              <a:gd name="connsiteY8" fmla="*/ 824459 h 869429"/>
              <a:gd name="connsiteX9" fmla="*/ 464695 w 544969"/>
              <a:gd name="connsiteY9" fmla="*/ 689547 h 869429"/>
              <a:gd name="connsiteX10" fmla="*/ 494676 w 544969"/>
              <a:gd name="connsiteY10" fmla="*/ 659567 h 869429"/>
              <a:gd name="connsiteX11" fmla="*/ 524656 w 544969"/>
              <a:gd name="connsiteY11" fmla="*/ 614596 h 869429"/>
              <a:gd name="connsiteX12" fmla="*/ 539646 w 544969"/>
              <a:gd name="connsiteY12" fmla="*/ 569626 h 869429"/>
              <a:gd name="connsiteX13" fmla="*/ 509666 w 544969"/>
              <a:gd name="connsiteY13" fmla="*/ 614596 h 869429"/>
              <a:gd name="connsiteX14" fmla="*/ 479685 w 544969"/>
              <a:gd name="connsiteY14" fmla="*/ 644577 h 869429"/>
              <a:gd name="connsiteX15" fmla="*/ 434715 w 544969"/>
              <a:gd name="connsiteY15" fmla="*/ 749508 h 869429"/>
              <a:gd name="connsiteX16" fmla="*/ 374754 w 544969"/>
              <a:gd name="connsiteY16" fmla="*/ 869429 h 869429"/>
              <a:gd name="connsiteX17" fmla="*/ 299804 w 544969"/>
              <a:gd name="connsiteY17" fmla="*/ 854439 h 869429"/>
              <a:gd name="connsiteX18" fmla="*/ 254833 w 544969"/>
              <a:gd name="connsiteY18" fmla="*/ 824459 h 869429"/>
              <a:gd name="connsiteX19" fmla="*/ 194872 w 544969"/>
              <a:gd name="connsiteY19" fmla="*/ 794478 h 869429"/>
              <a:gd name="connsiteX20" fmla="*/ 104931 w 544969"/>
              <a:gd name="connsiteY20" fmla="*/ 734518 h 869429"/>
              <a:gd name="connsiteX21" fmla="*/ 74951 w 544969"/>
              <a:gd name="connsiteY21" fmla="*/ 704537 h 869429"/>
              <a:gd name="connsiteX22" fmla="*/ 29981 w 544969"/>
              <a:gd name="connsiteY22" fmla="*/ 689547 h 869429"/>
              <a:gd name="connsiteX23" fmla="*/ 0 w 544969"/>
              <a:gd name="connsiteY23" fmla="*/ 659567 h 86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4969" h="869429">
                <a:moveTo>
                  <a:pt x="269823" y="0"/>
                </a:moveTo>
                <a:cubicBezTo>
                  <a:pt x="274820" y="139908"/>
                  <a:pt x="275799" y="280017"/>
                  <a:pt x="284813" y="419724"/>
                </a:cubicBezTo>
                <a:cubicBezTo>
                  <a:pt x="285830" y="435492"/>
                  <a:pt x="295972" y="449366"/>
                  <a:pt x="299804" y="464695"/>
                </a:cubicBezTo>
                <a:cubicBezTo>
                  <a:pt x="305983" y="489412"/>
                  <a:pt x="309267" y="514774"/>
                  <a:pt x="314794" y="539645"/>
                </a:cubicBezTo>
                <a:cubicBezTo>
                  <a:pt x="319263" y="559757"/>
                  <a:pt x="323864" y="579873"/>
                  <a:pt x="329784" y="599606"/>
                </a:cubicBezTo>
                <a:cubicBezTo>
                  <a:pt x="338865" y="629875"/>
                  <a:pt x="349771" y="659567"/>
                  <a:pt x="359764" y="689547"/>
                </a:cubicBezTo>
                <a:lnTo>
                  <a:pt x="374754" y="734518"/>
                </a:lnTo>
                <a:lnTo>
                  <a:pt x="389744" y="779488"/>
                </a:lnTo>
                <a:lnTo>
                  <a:pt x="404735" y="824459"/>
                </a:lnTo>
                <a:cubicBezTo>
                  <a:pt x="428505" y="753147"/>
                  <a:pt x="423974" y="740449"/>
                  <a:pt x="464695" y="689547"/>
                </a:cubicBezTo>
                <a:cubicBezTo>
                  <a:pt x="473524" y="678511"/>
                  <a:pt x="485847" y="670603"/>
                  <a:pt x="494676" y="659567"/>
                </a:cubicBezTo>
                <a:cubicBezTo>
                  <a:pt x="505931" y="645499"/>
                  <a:pt x="516599" y="630710"/>
                  <a:pt x="524656" y="614596"/>
                </a:cubicBezTo>
                <a:cubicBezTo>
                  <a:pt x="531722" y="600463"/>
                  <a:pt x="555447" y="569626"/>
                  <a:pt x="539646" y="569626"/>
                </a:cubicBezTo>
                <a:cubicBezTo>
                  <a:pt x="521630" y="569626"/>
                  <a:pt x="520920" y="600528"/>
                  <a:pt x="509666" y="614596"/>
                </a:cubicBezTo>
                <a:cubicBezTo>
                  <a:pt x="500837" y="625632"/>
                  <a:pt x="489679" y="634583"/>
                  <a:pt x="479685" y="644577"/>
                </a:cubicBezTo>
                <a:cubicBezTo>
                  <a:pt x="431431" y="789338"/>
                  <a:pt x="508810" y="564268"/>
                  <a:pt x="434715" y="749508"/>
                </a:cubicBezTo>
                <a:cubicBezTo>
                  <a:pt x="388783" y="864339"/>
                  <a:pt x="432217" y="811968"/>
                  <a:pt x="374754" y="869429"/>
                </a:cubicBezTo>
                <a:cubicBezTo>
                  <a:pt x="349771" y="864432"/>
                  <a:pt x="323660" y="863385"/>
                  <a:pt x="299804" y="854439"/>
                </a:cubicBezTo>
                <a:cubicBezTo>
                  <a:pt x="282935" y="848113"/>
                  <a:pt x="270475" y="833397"/>
                  <a:pt x="254833" y="824459"/>
                </a:cubicBezTo>
                <a:cubicBezTo>
                  <a:pt x="235431" y="813372"/>
                  <a:pt x="214034" y="805975"/>
                  <a:pt x="194872" y="794478"/>
                </a:cubicBezTo>
                <a:cubicBezTo>
                  <a:pt x="163975" y="775940"/>
                  <a:pt x="130409" y="759997"/>
                  <a:pt x="104931" y="734518"/>
                </a:cubicBezTo>
                <a:cubicBezTo>
                  <a:pt x="94938" y="724524"/>
                  <a:pt x="87070" y="711808"/>
                  <a:pt x="74951" y="704537"/>
                </a:cubicBezTo>
                <a:cubicBezTo>
                  <a:pt x="61402" y="696407"/>
                  <a:pt x="44971" y="694544"/>
                  <a:pt x="29981" y="689547"/>
                </a:cubicBezTo>
                <a:lnTo>
                  <a:pt x="0" y="659567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907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CC268-3F21-8E4B-88CF-FA73201CF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5012" y="2372201"/>
            <a:ext cx="4038600" cy="49890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(</a:t>
            </a:r>
            <a:r>
              <a:rPr lang="en-US" dirty="0">
                <a:latin typeface="Courier" pitchFamily="2" charset="0"/>
              </a:rPr>
              <a:t>String</a:t>
            </a:r>
            <a:r>
              <a:rPr lang="en-US" dirty="0"/>
              <a:t>) animal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(</a:t>
            </a:r>
            <a:r>
              <a:rPr lang="en-US" dirty="0">
                <a:latin typeface="Courier" pitchFamily="2" charset="0"/>
              </a:rPr>
              <a:t>String</a:t>
            </a:r>
            <a:r>
              <a:rPr lang="en-US" dirty="0"/>
              <a:t>) name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(</a:t>
            </a:r>
            <a:r>
              <a:rPr lang="en-US" dirty="0" err="1">
                <a:latin typeface="Courier" pitchFamily="2" charset="0"/>
              </a:rPr>
              <a:t>GRect</a:t>
            </a:r>
            <a:r>
              <a:rPr lang="en-US" dirty="0"/>
              <a:t>) key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787F6C-EF94-0E40-85DF-0934234D9F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40312" y="2372201"/>
            <a:ext cx="4452276" cy="49890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(</a:t>
            </a:r>
            <a:r>
              <a:rPr lang="en-US" dirty="0">
                <a:latin typeface="Courier" pitchFamily="2" charset="0"/>
              </a:rPr>
              <a:t>String</a:t>
            </a:r>
            <a:r>
              <a:rPr lang="en-US" dirty="0"/>
              <a:t>) animal sound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(</a:t>
            </a:r>
            <a:r>
              <a:rPr lang="en-US" dirty="0" err="1">
                <a:latin typeface="Courier" pitchFamily="2" charset="0"/>
              </a:rPr>
              <a:t>int</a:t>
            </a:r>
            <a:r>
              <a:rPr lang="en-US" dirty="0"/>
              <a:t>) phone number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(</a:t>
            </a:r>
            <a:r>
              <a:rPr lang="en-US" dirty="0" err="1">
                <a:latin typeface="Courier" pitchFamily="2" charset="0"/>
              </a:rPr>
              <a:t>AudioClip</a:t>
            </a:r>
            <a:r>
              <a:rPr lang="en-US" dirty="0"/>
              <a:t>) note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3902176-7A1E-F141-8A7E-15F7E16A6BF0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HashMap</a:t>
            </a:r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 Recap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5E0C6F-7E24-4B43-BFF4-9BEB06725E76}"/>
              </a:ext>
            </a:extLst>
          </p:cNvPr>
          <p:cNvSpPr txBox="1"/>
          <p:nvPr/>
        </p:nvSpPr>
        <p:spPr>
          <a:xfrm>
            <a:off x="2220912" y="1417637"/>
            <a:ext cx="1066800" cy="607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latin typeface="Courier" charset="0"/>
              </a:rPr>
              <a:t>key</a:t>
            </a:r>
            <a:endParaRPr lang="en-US" sz="3600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B19393-6282-AB45-9F13-59DE90F8459A}"/>
              </a:ext>
            </a:extLst>
          </p:cNvPr>
          <p:cNvSpPr txBox="1"/>
          <p:nvPr/>
        </p:nvSpPr>
        <p:spPr>
          <a:xfrm>
            <a:off x="6466350" y="1417637"/>
            <a:ext cx="160020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latin typeface="Courier" charset="0"/>
              </a:rPr>
              <a:t>value</a:t>
            </a:r>
            <a:endParaRPr lang="en-US" sz="3600" u="sng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B655A75-B29A-2244-B512-AF3D30F14AFD}"/>
              </a:ext>
            </a:extLst>
          </p:cNvPr>
          <p:cNvCxnSpPr>
            <a:cxnSpLocks/>
          </p:cNvCxnSpPr>
          <p:nvPr/>
        </p:nvCxnSpPr>
        <p:spPr>
          <a:xfrm>
            <a:off x="4165980" y="1722437"/>
            <a:ext cx="1295400" cy="0"/>
          </a:xfrm>
          <a:prstGeom prst="straightConnector1">
            <a:avLst/>
          </a:prstGeom>
          <a:ln w="920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E868ABC-BA50-7841-8E7F-C3F031AAD0E5}"/>
              </a:ext>
            </a:extLst>
          </p:cNvPr>
          <p:cNvCxnSpPr>
            <a:cxnSpLocks/>
          </p:cNvCxnSpPr>
          <p:nvPr/>
        </p:nvCxnSpPr>
        <p:spPr>
          <a:xfrm>
            <a:off x="4353528" y="2636837"/>
            <a:ext cx="840168" cy="0"/>
          </a:xfrm>
          <a:prstGeom prst="straightConnector1">
            <a:avLst/>
          </a:prstGeom>
          <a:ln w="920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97D923-654F-174F-9731-48976D6C05AD}"/>
              </a:ext>
            </a:extLst>
          </p:cNvPr>
          <p:cNvCxnSpPr>
            <a:cxnSpLocks/>
          </p:cNvCxnSpPr>
          <p:nvPr/>
        </p:nvCxnSpPr>
        <p:spPr>
          <a:xfrm>
            <a:off x="4353528" y="3779837"/>
            <a:ext cx="840168" cy="0"/>
          </a:xfrm>
          <a:prstGeom prst="straightConnector1">
            <a:avLst/>
          </a:prstGeom>
          <a:ln w="920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425C2AE-8FFB-994F-8C13-8E4A9C573BA8}"/>
              </a:ext>
            </a:extLst>
          </p:cNvPr>
          <p:cNvCxnSpPr>
            <a:cxnSpLocks/>
          </p:cNvCxnSpPr>
          <p:nvPr/>
        </p:nvCxnSpPr>
        <p:spPr>
          <a:xfrm>
            <a:off x="4353528" y="4922837"/>
            <a:ext cx="840168" cy="0"/>
          </a:xfrm>
          <a:prstGeom prst="straightConnector1">
            <a:avLst/>
          </a:prstGeom>
          <a:ln w="920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EF379-5C50-CD4A-A273-FF7B4E759E3F}"/>
              </a:ext>
            </a:extLst>
          </p:cNvPr>
          <p:cNvSpPr/>
          <p:nvPr/>
        </p:nvSpPr>
        <p:spPr>
          <a:xfrm>
            <a:off x="620712" y="2069207"/>
            <a:ext cx="8871876" cy="42252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002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31"/>
          <a:stretch/>
        </p:blipFill>
        <p:spPr>
          <a:xfrm>
            <a:off x="3135312" y="5227637"/>
            <a:ext cx="3733800" cy="8558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82712" y="3398837"/>
            <a:ext cx="7772400" cy="779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latin typeface="Monaco" charset="0"/>
              </a:rPr>
              <a:t>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2A00FF"/>
                </a:solidFill>
                <a:latin typeface="Monaco" charset="0"/>
              </a:rPr>
              <a:t>"Press me"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2400" dirty="0">
                <a:solidFill>
                  <a:srgbClr val="FF0000"/>
                </a:solidFill>
                <a:latin typeface="Monaco" charset="0"/>
              </a:rPr>
              <a:t>add(button, SOUTH);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JButton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7950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96912" y="3017837"/>
            <a:ext cx="838200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actionPerformed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ActionEvent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>
                <a:solidFill>
                  <a:srgbClr val="6A3E3E"/>
                </a:solidFill>
                <a:latin typeface="Monaco" charset="0"/>
              </a:rPr>
              <a:t>e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sz="24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dirty="0" err="1">
                <a:solidFill>
                  <a:srgbClr val="6A3E3E"/>
                </a:solidFill>
                <a:latin typeface="Monaco" charset="0"/>
              </a:rPr>
              <a:t>e</a:t>
            </a:r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.getActionCommand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());</a:t>
            </a:r>
          </a:p>
          <a:p>
            <a:r>
              <a:rPr lang="en-US" sz="2400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sz="2400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JButton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268205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All together now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650" y="2103437"/>
            <a:ext cx="5569324" cy="3200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CF0BDF-70F4-2947-8107-6EAE983EBB30}"/>
              </a:ext>
            </a:extLst>
          </p:cNvPr>
          <p:cNvSpPr txBox="1"/>
          <p:nvPr/>
        </p:nvSpPr>
        <p:spPr>
          <a:xfrm>
            <a:off x="3744912" y="3213777"/>
            <a:ext cx="2819400" cy="52790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Courier" pitchFamily="2" charset="0"/>
              </a:rPr>
              <a:t>darkness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9786C4-DED7-BC4C-B815-0474E11F3265}"/>
              </a:ext>
            </a:extLst>
          </p:cNvPr>
          <p:cNvSpPr txBox="1"/>
          <p:nvPr/>
        </p:nvSpPr>
        <p:spPr>
          <a:xfrm>
            <a:off x="3516312" y="4819577"/>
            <a:ext cx="2057400" cy="3499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darkness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A70630-A81A-7441-A99E-918DAFE53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8912" y="0"/>
            <a:ext cx="849115" cy="79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1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Recall the Dancing Children</a:t>
            </a:r>
          </a:p>
        </p:txBody>
      </p:sp>
    </p:spTree>
    <p:extLst>
      <p:ext uri="{BB962C8B-B14F-4D97-AF65-F5344CB8AC3E}">
        <p14:creationId xmlns:p14="http://schemas.microsoft.com/office/powerpoint/2010/main" val="475308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Normal Program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03845" y="1245041"/>
            <a:ext cx="4239612" cy="63146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75455" y="1038165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</a:p>
        </p:txBody>
      </p:sp>
    </p:spTree>
    <p:extLst>
      <p:ext uri="{BB962C8B-B14F-4D97-AF65-F5344CB8AC3E}">
        <p14:creationId xmlns:p14="http://schemas.microsoft.com/office/powerpoint/2010/main" val="4913829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Normal Program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862" y="1245041"/>
            <a:ext cx="4239612" cy="63146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44471" y="1038165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971" y="2562503"/>
            <a:ext cx="5440204" cy="16449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ounded Rectangle 2"/>
          <p:cNvSpPr/>
          <p:nvPr/>
        </p:nvSpPr>
        <p:spPr>
          <a:xfrm>
            <a:off x="4570853" y="2858178"/>
            <a:ext cx="4777439" cy="386613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305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Normal Program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862" y="1245041"/>
            <a:ext cx="4239612" cy="63146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44471" y="1038165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971" y="2562503"/>
            <a:ext cx="5440204" cy="16449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ounded Rectangle 2"/>
          <p:cNvSpPr/>
          <p:nvPr/>
        </p:nvSpPr>
        <p:spPr>
          <a:xfrm>
            <a:off x="5040312" y="3094037"/>
            <a:ext cx="2362200" cy="386613"/>
          </a:xfrm>
          <a:prstGeom prst="roundRect">
            <a:avLst/>
          </a:pr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3203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Normal Program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03845" y="1245041"/>
            <a:ext cx="4239612" cy="63146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75455" y="1038165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</a:p>
        </p:txBody>
      </p:sp>
    </p:spTree>
    <p:extLst>
      <p:ext uri="{BB962C8B-B14F-4D97-AF65-F5344CB8AC3E}">
        <p14:creationId xmlns:p14="http://schemas.microsoft.com/office/powerpoint/2010/main" val="11976093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New Listener Characters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59271" y="1088553"/>
            <a:ext cx="2432076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Action Listener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35712" y="1088553"/>
            <a:ext cx="2807179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/>
              <a:t>Action Performed</a:t>
            </a:r>
            <a:endParaRPr lang="en-US" sz="2646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90" b="99898" l="9783" r="93750">
                        <a14:foregroundMark x1="67935" y1="78287" x2="86413" y2="83690"/>
                        <a14:foregroundMark x1="33424" y1="38838" x2="31250" y2="38634"/>
                        <a14:foregroundMark x1="33424" y1="33129" x2="37908" y2="31295"/>
                        <a14:foregroundMark x1="51630" y1="29969" x2="56386" y2="32314"/>
                        <a14:foregroundMark x1="59783" y1="99898" x2="59783" y2="99898"/>
                        <a14:backgroundMark x1="51223" y1="13252" x2="54212" y2="126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97512" y="1203613"/>
            <a:ext cx="4757283" cy="63408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b="33179"/>
          <a:stretch/>
        </p:blipFill>
        <p:spPr>
          <a:xfrm>
            <a:off x="849312" y="1874837"/>
            <a:ext cx="3810000" cy="463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687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Program Starts Running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4241" y="1294438"/>
            <a:ext cx="4239612" cy="63146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7368" y="1087562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18006" y="1088553"/>
            <a:ext cx="2807179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/>
              <a:t>Action Performed</a:t>
            </a:r>
            <a:endParaRPr lang="en-US" sz="2646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90" b="99898" l="9783" r="93750">
                        <a14:foregroundMark x1="67935" y1="78287" x2="86413" y2="83690"/>
                        <a14:foregroundMark x1="33424" y1="38838" x2="31250" y2="38634"/>
                        <a14:foregroundMark x1="33424" y1="33129" x2="37908" y2="31295"/>
                        <a14:foregroundMark x1="51630" y1="29969" x2="56386" y2="32314"/>
                        <a14:foregroundMark x1="59783" y1="99898" x2="59783" y2="99898"/>
                        <a14:backgroundMark x1="51223" y1="13252" x2="54212" y2="126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9512" y="1247334"/>
            <a:ext cx="4757283" cy="634088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59112" y="1722437"/>
            <a:ext cx="3733800" cy="5536626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97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CC268-3F21-8E4B-88CF-FA73201CF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5012" y="2372201"/>
            <a:ext cx="4038600" cy="49890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(</a:t>
            </a:r>
            <a:r>
              <a:rPr lang="en-US" dirty="0">
                <a:latin typeface="Courier" pitchFamily="2" charset="0"/>
              </a:rPr>
              <a:t>String</a:t>
            </a:r>
            <a:r>
              <a:rPr lang="en-US" dirty="0"/>
              <a:t>) animal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(</a:t>
            </a:r>
            <a:r>
              <a:rPr lang="en-US" dirty="0">
                <a:latin typeface="Courier" pitchFamily="2" charset="0"/>
              </a:rPr>
              <a:t>String</a:t>
            </a:r>
            <a:r>
              <a:rPr lang="en-US" dirty="0"/>
              <a:t>) name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(</a:t>
            </a:r>
            <a:r>
              <a:rPr lang="en-US" dirty="0" err="1">
                <a:latin typeface="Courier" pitchFamily="2" charset="0"/>
              </a:rPr>
              <a:t>GRect</a:t>
            </a:r>
            <a:r>
              <a:rPr lang="en-US" dirty="0"/>
              <a:t>) key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787F6C-EF94-0E40-85DF-0934234D9F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40312" y="2372201"/>
            <a:ext cx="4452276" cy="49890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(</a:t>
            </a:r>
            <a:r>
              <a:rPr lang="en-US" dirty="0">
                <a:latin typeface="Courier" pitchFamily="2" charset="0"/>
              </a:rPr>
              <a:t>String</a:t>
            </a:r>
            <a:r>
              <a:rPr lang="en-US" dirty="0"/>
              <a:t>) animal sound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(</a:t>
            </a:r>
            <a:r>
              <a:rPr lang="en-US" dirty="0" err="1">
                <a:latin typeface="Courier" pitchFamily="2" charset="0"/>
              </a:rPr>
              <a:t>int</a:t>
            </a:r>
            <a:r>
              <a:rPr lang="en-US" dirty="0"/>
              <a:t>) phone number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(</a:t>
            </a:r>
            <a:r>
              <a:rPr lang="en-US" dirty="0" err="1">
                <a:latin typeface="Courier" pitchFamily="2" charset="0"/>
              </a:rPr>
              <a:t>AudioClip</a:t>
            </a:r>
            <a:r>
              <a:rPr lang="en-US" dirty="0"/>
              <a:t>) note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3902176-7A1E-F141-8A7E-15F7E16A6BF0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HashMap</a:t>
            </a:r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 Recap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5E0C6F-7E24-4B43-BFF4-9BEB06725E76}"/>
              </a:ext>
            </a:extLst>
          </p:cNvPr>
          <p:cNvSpPr txBox="1"/>
          <p:nvPr/>
        </p:nvSpPr>
        <p:spPr>
          <a:xfrm>
            <a:off x="2220912" y="1417637"/>
            <a:ext cx="1066800" cy="607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latin typeface="Courier" charset="0"/>
              </a:rPr>
              <a:t>key</a:t>
            </a:r>
            <a:endParaRPr lang="en-US" sz="3600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B19393-6282-AB45-9F13-59DE90F8459A}"/>
              </a:ext>
            </a:extLst>
          </p:cNvPr>
          <p:cNvSpPr txBox="1"/>
          <p:nvPr/>
        </p:nvSpPr>
        <p:spPr>
          <a:xfrm>
            <a:off x="6466350" y="1417637"/>
            <a:ext cx="160020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latin typeface="Courier" charset="0"/>
              </a:rPr>
              <a:t>value</a:t>
            </a:r>
            <a:endParaRPr lang="en-US" sz="3600" u="sng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B655A75-B29A-2244-B512-AF3D30F14AFD}"/>
              </a:ext>
            </a:extLst>
          </p:cNvPr>
          <p:cNvCxnSpPr>
            <a:cxnSpLocks/>
          </p:cNvCxnSpPr>
          <p:nvPr/>
        </p:nvCxnSpPr>
        <p:spPr>
          <a:xfrm>
            <a:off x="4165980" y="1722437"/>
            <a:ext cx="1295400" cy="0"/>
          </a:xfrm>
          <a:prstGeom prst="straightConnector1">
            <a:avLst/>
          </a:prstGeom>
          <a:ln w="920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E868ABC-BA50-7841-8E7F-C3F031AAD0E5}"/>
              </a:ext>
            </a:extLst>
          </p:cNvPr>
          <p:cNvCxnSpPr>
            <a:cxnSpLocks/>
          </p:cNvCxnSpPr>
          <p:nvPr/>
        </p:nvCxnSpPr>
        <p:spPr>
          <a:xfrm>
            <a:off x="4353528" y="2636837"/>
            <a:ext cx="840168" cy="0"/>
          </a:xfrm>
          <a:prstGeom prst="straightConnector1">
            <a:avLst/>
          </a:prstGeom>
          <a:ln w="920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97D923-654F-174F-9731-48976D6C05AD}"/>
              </a:ext>
            </a:extLst>
          </p:cNvPr>
          <p:cNvCxnSpPr>
            <a:cxnSpLocks/>
          </p:cNvCxnSpPr>
          <p:nvPr/>
        </p:nvCxnSpPr>
        <p:spPr>
          <a:xfrm>
            <a:off x="4353528" y="3779837"/>
            <a:ext cx="840168" cy="0"/>
          </a:xfrm>
          <a:prstGeom prst="straightConnector1">
            <a:avLst/>
          </a:prstGeom>
          <a:ln w="920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425C2AE-8FFB-994F-8C13-8E4A9C573BA8}"/>
              </a:ext>
            </a:extLst>
          </p:cNvPr>
          <p:cNvCxnSpPr>
            <a:cxnSpLocks/>
          </p:cNvCxnSpPr>
          <p:nvPr/>
        </p:nvCxnSpPr>
        <p:spPr>
          <a:xfrm>
            <a:off x="4353528" y="4922837"/>
            <a:ext cx="840168" cy="0"/>
          </a:xfrm>
          <a:prstGeom prst="straightConnector1">
            <a:avLst/>
          </a:prstGeom>
          <a:ln w="920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EF379-5C50-CD4A-A273-FF7B4E759E3F}"/>
              </a:ext>
            </a:extLst>
          </p:cNvPr>
          <p:cNvSpPr/>
          <p:nvPr/>
        </p:nvSpPr>
        <p:spPr>
          <a:xfrm>
            <a:off x="620712" y="3246437"/>
            <a:ext cx="8871876" cy="304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A3C52F-4AF1-2D45-B6FB-E179CD3CA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262" y="3286601"/>
            <a:ext cx="7658100" cy="315522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652CA14-8EC0-2A41-AE06-80F229238C24}"/>
              </a:ext>
            </a:extLst>
          </p:cNvPr>
          <p:cNvSpPr/>
          <p:nvPr/>
        </p:nvSpPr>
        <p:spPr>
          <a:xfrm>
            <a:off x="773112" y="3398837"/>
            <a:ext cx="3392868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468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Add Action Listeners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4241" y="1294438"/>
            <a:ext cx="4239612" cy="63146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7368" y="1087562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23852" y="1056034"/>
            <a:ext cx="2432076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Action Listener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18006" y="1088553"/>
            <a:ext cx="2807179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/>
              <a:t>Action Performed</a:t>
            </a:r>
            <a:endParaRPr lang="en-US" sz="2646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b="33179"/>
          <a:stretch/>
        </p:blipFill>
        <p:spPr>
          <a:xfrm>
            <a:off x="6994165" y="2636837"/>
            <a:ext cx="3058847" cy="37236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90" b="99898" l="9783" r="93750">
                        <a14:foregroundMark x1="67935" y1="78287" x2="86413" y2="83690"/>
                        <a14:foregroundMark x1="33424" y1="38838" x2="31250" y2="38634"/>
                        <a14:foregroundMark x1="33424" y1="33129" x2="37908" y2="31295"/>
                        <a14:foregroundMark x1="51630" y1="29969" x2="56386" y2="32314"/>
                        <a14:foregroundMark x1="59783" y1="99898" x2="59783" y2="99898"/>
                        <a14:backgroundMark x1="51223" y1="13252" x2="54212" y2="126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9512" y="1247334"/>
            <a:ext cx="4757283" cy="634088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059112" y="1722437"/>
            <a:ext cx="3733800" cy="5536626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7918" y="6870920"/>
            <a:ext cx="4459875" cy="471026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646" dirty="0" err="1">
                <a:latin typeface="Courier"/>
                <a:cs typeface="Courier"/>
              </a:rPr>
              <a:t>addActionListeners</a:t>
            </a:r>
            <a:r>
              <a:rPr lang="en-US" sz="2646" dirty="0">
                <a:latin typeface="Courier"/>
                <a:cs typeface="Courier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9563881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Program Runs as Usual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4241" y="1294438"/>
            <a:ext cx="4239612" cy="63146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7368" y="1087562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18006" y="1088553"/>
            <a:ext cx="2807179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/>
              <a:t>Action Performed</a:t>
            </a:r>
            <a:endParaRPr lang="en-US" sz="2646" dirty="0"/>
          </a:p>
        </p:txBody>
      </p:sp>
      <p:sp>
        <p:nvSpPr>
          <p:cNvPr id="13" name="TextBox 12"/>
          <p:cNvSpPr txBox="1"/>
          <p:nvPr/>
        </p:nvSpPr>
        <p:spPr>
          <a:xfrm>
            <a:off x="7423852" y="1056034"/>
            <a:ext cx="2432076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Action Listener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b="33179"/>
          <a:stretch/>
        </p:blipFill>
        <p:spPr>
          <a:xfrm>
            <a:off x="6994165" y="2636837"/>
            <a:ext cx="3058847" cy="37236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90" b="99898" l="9783" r="93750">
                        <a14:foregroundMark x1="67935" y1="78287" x2="86413" y2="83690"/>
                        <a14:foregroundMark x1="33424" y1="38838" x2="31250" y2="38634"/>
                        <a14:foregroundMark x1="33424" y1="33129" x2="37908" y2="31295"/>
                        <a14:foregroundMark x1="51630" y1="29969" x2="56386" y2="32314"/>
                        <a14:foregroundMark x1="59783" y1="99898" x2="59783" y2="99898"/>
                        <a14:backgroundMark x1="51223" y1="13252" x2="54212" y2="126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9512" y="1247334"/>
            <a:ext cx="4757283" cy="634088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059112" y="1722437"/>
            <a:ext cx="3733800" cy="5536626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342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b="33179"/>
          <a:stretch/>
        </p:blipFill>
        <p:spPr>
          <a:xfrm>
            <a:off x="6994165" y="2636837"/>
            <a:ext cx="3058847" cy="3723621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Button Clicked!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4241" y="1294438"/>
            <a:ext cx="4239612" cy="63146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7368" y="1087562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23852" y="1056034"/>
            <a:ext cx="2432076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Action Listener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186" y="1792194"/>
            <a:ext cx="1322630" cy="146573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18006" y="1088553"/>
            <a:ext cx="2807179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/>
              <a:t>Action Performed</a:t>
            </a:r>
            <a:endParaRPr lang="en-US" sz="2646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90" b="99898" l="9783" r="93750">
                        <a14:foregroundMark x1="67935" y1="78287" x2="86413" y2="83690"/>
                        <a14:foregroundMark x1="33424" y1="38838" x2="31250" y2="38634"/>
                        <a14:foregroundMark x1="33424" y1="33129" x2="37908" y2="31295"/>
                        <a14:foregroundMark x1="51630" y1="29969" x2="56386" y2="32314"/>
                        <a14:foregroundMark x1="59783" y1="99898" x2="59783" y2="99898"/>
                        <a14:backgroundMark x1="51223" y1="13252" x2="54212" y2="126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9512" y="1247334"/>
            <a:ext cx="4757283" cy="634088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059112" y="1722437"/>
            <a:ext cx="3733800" cy="5536626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378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Calls Action Performed Method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4241" y="1294438"/>
            <a:ext cx="4239612" cy="63146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7368" y="1087562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-1531695" y="1792194"/>
            <a:ext cx="4335135" cy="5536626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18006" y="1088553"/>
            <a:ext cx="2807179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/>
              <a:t>Action Performed</a:t>
            </a:r>
            <a:endParaRPr lang="en-US" sz="2646" dirty="0"/>
          </a:p>
        </p:txBody>
      </p:sp>
      <p:sp>
        <p:nvSpPr>
          <p:cNvPr id="14" name="TextBox 13"/>
          <p:cNvSpPr txBox="1"/>
          <p:nvPr/>
        </p:nvSpPr>
        <p:spPr>
          <a:xfrm>
            <a:off x="7423852" y="1056034"/>
            <a:ext cx="2432076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Action Listener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b="33179"/>
          <a:stretch/>
        </p:blipFill>
        <p:spPr>
          <a:xfrm>
            <a:off x="6994165" y="2636837"/>
            <a:ext cx="3058847" cy="37236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90" b="99898" l="9783" r="93750">
                        <a14:foregroundMark x1="67935" y1="78287" x2="86413" y2="83690"/>
                        <a14:foregroundMark x1="33424" y1="38838" x2="31250" y2="38634"/>
                        <a14:foregroundMark x1="33424" y1="33129" x2="37908" y2="31295"/>
                        <a14:foregroundMark x1="51630" y1="29969" x2="56386" y2="32314"/>
                        <a14:foregroundMark x1="59783" y1="99898" x2="59783" y2="99898"/>
                        <a14:backgroundMark x1="51223" y1="13252" x2="54212" y2="126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9512" y="1247334"/>
            <a:ext cx="4757283" cy="634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543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4241" y="1294438"/>
            <a:ext cx="4239612" cy="63146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7368" y="1087562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When done, Run continues.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18006" y="1088553"/>
            <a:ext cx="2807179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/>
              <a:t>Action Performed</a:t>
            </a:r>
            <a:endParaRPr lang="en-US" sz="2646" dirty="0"/>
          </a:p>
        </p:txBody>
      </p:sp>
      <p:sp>
        <p:nvSpPr>
          <p:cNvPr id="14" name="TextBox 13"/>
          <p:cNvSpPr txBox="1"/>
          <p:nvPr/>
        </p:nvSpPr>
        <p:spPr>
          <a:xfrm>
            <a:off x="7423852" y="1056034"/>
            <a:ext cx="2432076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Action Listener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b="33179"/>
          <a:stretch/>
        </p:blipFill>
        <p:spPr>
          <a:xfrm>
            <a:off x="6994165" y="2636837"/>
            <a:ext cx="3058847" cy="37236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90" b="99898" l="9783" r="93750">
                        <a14:foregroundMark x1="67935" y1="78287" x2="86413" y2="83690"/>
                        <a14:foregroundMark x1="33424" y1="38838" x2="31250" y2="38634"/>
                        <a14:foregroundMark x1="33424" y1="33129" x2="37908" y2="31295"/>
                        <a14:foregroundMark x1="51630" y1="29969" x2="56386" y2="32314"/>
                        <a14:foregroundMark x1="59783" y1="99898" x2="59783" y2="99898"/>
                        <a14:backgroundMark x1="51223" y1="13252" x2="54212" y2="126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9512" y="1247334"/>
            <a:ext cx="4757283" cy="634088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059112" y="1722437"/>
            <a:ext cx="3733800" cy="5536626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0045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4241" y="1294438"/>
            <a:ext cx="4239612" cy="63146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7368" y="1087562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Keeps Doing Its Thing</a:t>
            </a:r>
            <a:r>
              <a:rPr lang="is-IS" sz="4409" b="1" dirty="0">
                <a:solidFill>
                  <a:schemeClr val="tx1"/>
                </a:solidFill>
                <a:latin typeface="Century Gothic"/>
                <a:cs typeface="Century Gothic"/>
              </a:rPr>
              <a:t>…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18006" y="1088553"/>
            <a:ext cx="2807179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/>
              <a:t>Action Performed</a:t>
            </a:r>
            <a:endParaRPr lang="en-US" sz="2646" dirty="0"/>
          </a:p>
        </p:txBody>
      </p:sp>
      <p:sp>
        <p:nvSpPr>
          <p:cNvPr id="14" name="TextBox 13"/>
          <p:cNvSpPr txBox="1"/>
          <p:nvPr/>
        </p:nvSpPr>
        <p:spPr>
          <a:xfrm>
            <a:off x="7423852" y="1056034"/>
            <a:ext cx="2432076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Action Listener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b="33179"/>
          <a:stretch/>
        </p:blipFill>
        <p:spPr>
          <a:xfrm>
            <a:off x="6994165" y="2636837"/>
            <a:ext cx="3058847" cy="37236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90" b="99898" l="9783" r="93750">
                        <a14:foregroundMark x1="67935" y1="78287" x2="86413" y2="83690"/>
                        <a14:foregroundMark x1="33424" y1="38838" x2="31250" y2="38634"/>
                        <a14:foregroundMark x1="33424" y1="33129" x2="37908" y2="31295"/>
                        <a14:foregroundMark x1="51630" y1="29969" x2="56386" y2="32314"/>
                        <a14:foregroundMark x1="59783" y1="99898" x2="59783" y2="99898"/>
                        <a14:backgroundMark x1="51223" y1="13252" x2="54212" y2="126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9512" y="1247334"/>
            <a:ext cx="4757283" cy="634088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059112" y="1722437"/>
            <a:ext cx="3733800" cy="5536626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6913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b="33179"/>
          <a:stretch/>
        </p:blipFill>
        <p:spPr>
          <a:xfrm>
            <a:off x="6994165" y="2636837"/>
            <a:ext cx="3058847" cy="3723621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Button Clicked!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4241" y="1294438"/>
            <a:ext cx="4239612" cy="63146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7368" y="1087562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186" y="1792194"/>
            <a:ext cx="1322630" cy="146573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18006" y="1088553"/>
            <a:ext cx="2807179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/>
              <a:t>Action Performed</a:t>
            </a:r>
            <a:endParaRPr lang="en-US" sz="2646" dirty="0"/>
          </a:p>
        </p:txBody>
      </p:sp>
      <p:sp>
        <p:nvSpPr>
          <p:cNvPr id="14" name="TextBox 13"/>
          <p:cNvSpPr txBox="1"/>
          <p:nvPr/>
        </p:nvSpPr>
        <p:spPr>
          <a:xfrm>
            <a:off x="7423852" y="1056034"/>
            <a:ext cx="2432076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Action Listener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90" b="99898" l="9783" r="93750">
                        <a14:foregroundMark x1="67935" y1="78287" x2="86413" y2="83690"/>
                        <a14:foregroundMark x1="33424" y1="38838" x2="31250" y2="38634"/>
                        <a14:foregroundMark x1="33424" y1="33129" x2="37908" y2="31295"/>
                        <a14:foregroundMark x1="51630" y1="29969" x2="56386" y2="32314"/>
                        <a14:foregroundMark x1="59783" y1="99898" x2="59783" y2="99898"/>
                        <a14:backgroundMark x1="51223" y1="13252" x2="54212" y2="126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9512" y="1247334"/>
            <a:ext cx="4757283" cy="634088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059112" y="1722437"/>
            <a:ext cx="3733800" cy="5536626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2459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Calls Action Performed Method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4241" y="1294438"/>
            <a:ext cx="4239612" cy="63146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7368" y="1087562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-1531695" y="1792194"/>
            <a:ext cx="4335135" cy="5536626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18006" y="1088553"/>
            <a:ext cx="2807179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/>
              <a:t>Action Performed</a:t>
            </a:r>
            <a:endParaRPr lang="en-US" sz="2646" dirty="0"/>
          </a:p>
        </p:txBody>
      </p:sp>
      <p:sp>
        <p:nvSpPr>
          <p:cNvPr id="14" name="TextBox 13"/>
          <p:cNvSpPr txBox="1"/>
          <p:nvPr/>
        </p:nvSpPr>
        <p:spPr>
          <a:xfrm>
            <a:off x="7423852" y="1056034"/>
            <a:ext cx="2432076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Action Listener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b="33179"/>
          <a:stretch/>
        </p:blipFill>
        <p:spPr>
          <a:xfrm>
            <a:off x="6994165" y="2636837"/>
            <a:ext cx="3058847" cy="37236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90" b="99898" l="9783" r="93750">
                        <a14:foregroundMark x1="67935" y1="78287" x2="86413" y2="83690"/>
                        <a14:foregroundMark x1="33424" y1="38838" x2="31250" y2="38634"/>
                        <a14:foregroundMark x1="33424" y1="33129" x2="37908" y2="31295"/>
                        <a14:foregroundMark x1="51630" y1="29969" x2="56386" y2="32314"/>
                        <a14:foregroundMark x1="59783" y1="99898" x2="59783" y2="99898"/>
                        <a14:backgroundMark x1="51223" y1="13252" x2="54212" y2="126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9512" y="1247334"/>
            <a:ext cx="4757283" cy="634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7855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When done, Run continues.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9" b="94326" l="9859" r="899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4241" y="1294438"/>
            <a:ext cx="4239612" cy="63146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7368" y="1087562"/>
            <a:ext cx="2036135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Run Method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18006" y="1088553"/>
            <a:ext cx="2807179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/>
              <a:t>Action Performed</a:t>
            </a:r>
            <a:endParaRPr lang="en-US" sz="2646" dirty="0"/>
          </a:p>
        </p:txBody>
      </p:sp>
      <p:sp>
        <p:nvSpPr>
          <p:cNvPr id="13" name="TextBox 12"/>
          <p:cNvSpPr txBox="1"/>
          <p:nvPr/>
        </p:nvSpPr>
        <p:spPr>
          <a:xfrm>
            <a:off x="7423852" y="1056034"/>
            <a:ext cx="2432076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Action Listener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b="33179"/>
          <a:stretch/>
        </p:blipFill>
        <p:spPr>
          <a:xfrm>
            <a:off x="6994165" y="2636837"/>
            <a:ext cx="3058847" cy="37236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90" b="99898" l="9783" r="93750">
                        <a14:foregroundMark x1="67935" y1="78287" x2="86413" y2="83690"/>
                        <a14:foregroundMark x1="33424" y1="38838" x2="31250" y2="38634"/>
                        <a14:foregroundMark x1="33424" y1="33129" x2="37908" y2="31295"/>
                        <a14:foregroundMark x1="51630" y1="29969" x2="56386" y2="32314"/>
                        <a14:foregroundMark x1="59783" y1="99898" x2="59783" y2="99898"/>
                        <a14:backgroundMark x1="51223" y1="13252" x2="54212" y2="126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9512" y="1247334"/>
            <a:ext cx="4757283" cy="634088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059112" y="1722437"/>
            <a:ext cx="3733800" cy="5536626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1256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Recall the Dancing Children</a:t>
            </a:r>
          </a:p>
        </p:txBody>
      </p:sp>
    </p:spTree>
    <p:extLst>
      <p:ext uri="{BB962C8B-B14F-4D97-AF65-F5344CB8AC3E}">
        <p14:creationId xmlns:p14="http://schemas.microsoft.com/office/powerpoint/2010/main" val="1134756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CC268-3F21-8E4B-88CF-FA73201CF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5012" y="2372201"/>
            <a:ext cx="4038600" cy="49890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(</a:t>
            </a:r>
            <a:r>
              <a:rPr lang="en-US" dirty="0">
                <a:latin typeface="Courier" pitchFamily="2" charset="0"/>
              </a:rPr>
              <a:t>String</a:t>
            </a:r>
            <a:r>
              <a:rPr lang="en-US" dirty="0"/>
              <a:t>) animal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(</a:t>
            </a:r>
            <a:r>
              <a:rPr lang="en-US" dirty="0">
                <a:latin typeface="Courier" pitchFamily="2" charset="0"/>
              </a:rPr>
              <a:t>String</a:t>
            </a:r>
            <a:r>
              <a:rPr lang="en-US" dirty="0"/>
              <a:t>) name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(</a:t>
            </a:r>
            <a:r>
              <a:rPr lang="en-US" dirty="0" err="1">
                <a:latin typeface="Courier" pitchFamily="2" charset="0"/>
              </a:rPr>
              <a:t>GRect</a:t>
            </a:r>
            <a:r>
              <a:rPr lang="en-US" dirty="0"/>
              <a:t>) key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787F6C-EF94-0E40-85DF-0934234D9F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40312" y="2372201"/>
            <a:ext cx="4452276" cy="49890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(</a:t>
            </a:r>
            <a:r>
              <a:rPr lang="en-US" dirty="0">
                <a:latin typeface="Courier" pitchFamily="2" charset="0"/>
              </a:rPr>
              <a:t>String</a:t>
            </a:r>
            <a:r>
              <a:rPr lang="en-US" dirty="0"/>
              <a:t>) animal sound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(</a:t>
            </a:r>
            <a:r>
              <a:rPr lang="en-US" dirty="0" err="1">
                <a:latin typeface="Courier" pitchFamily="2" charset="0"/>
              </a:rPr>
              <a:t>int</a:t>
            </a:r>
            <a:r>
              <a:rPr lang="en-US" dirty="0"/>
              <a:t>) phone number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(</a:t>
            </a:r>
            <a:r>
              <a:rPr lang="en-US" dirty="0" err="1">
                <a:latin typeface="Courier" pitchFamily="2" charset="0"/>
              </a:rPr>
              <a:t>AudioClip</a:t>
            </a:r>
            <a:r>
              <a:rPr lang="en-US" dirty="0"/>
              <a:t>) note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3902176-7A1E-F141-8A7E-15F7E16A6BF0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HashMap</a:t>
            </a:r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 Recap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5E0C6F-7E24-4B43-BFF4-9BEB06725E76}"/>
              </a:ext>
            </a:extLst>
          </p:cNvPr>
          <p:cNvSpPr txBox="1"/>
          <p:nvPr/>
        </p:nvSpPr>
        <p:spPr>
          <a:xfrm>
            <a:off x="2220912" y="1417637"/>
            <a:ext cx="1066800" cy="607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latin typeface="Courier" charset="0"/>
              </a:rPr>
              <a:t>key</a:t>
            </a:r>
            <a:endParaRPr lang="en-US" sz="3600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B19393-6282-AB45-9F13-59DE90F8459A}"/>
              </a:ext>
            </a:extLst>
          </p:cNvPr>
          <p:cNvSpPr txBox="1"/>
          <p:nvPr/>
        </p:nvSpPr>
        <p:spPr>
          <a:xfrm>
            <a:off x="6466350" y="1417637"/>
            <a:ext cx="160020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latin typeface="Courier" charset="0"/>
              </a:rPr>
              <a:t>value</a:t>
            </a:r>
            <a:endParaRPr lang="en-US" sz="3600" u="sng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B655A75-B29A-2244-B512-AF3D30F14AFD}"/>
              </a:ext>
            </a:extLst>
          </p:cNvPr>
          <p:cNvCxnSpPr>
            <a:cxnSpLocks/>
          </p:cNvCxnSpPr>
          <p:nvPr/>
        </p:nvCxnSpPr>
        <p:spPr>
          <a:xfrm>
            <a:off x="4165980" y="1722437"/>
            <a:ext cx="1295400" cy="0"/>
          </a:xfrm>
          <a:prstGeom prst="straightConnector1">
            <a:avLst/>
          </a:prstGeom>
          <a:ln w="920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E868ABC-BA50-7841-8E7F-C3F031AAD0E5}"/>
              </a:ext>
            </a:extLst>
          </p:cNvPr>
          <p:cNvCxnSpPr>
            <a:cxnSpLocks/>
          </p:cNvCxnSpPr>
          <p:nvPr/>
        </p:nvCxnSpPr>
        <p:spPr>
          <a:xfrm>
            <a:off x="4353528" y="2636837"/>
            <a:ext cx="840168" cy="0"/>
          </a:xfrm>
          <a:prstGeom prst="straightConnector1">
            <a:avLst/>
          </a:prstGeom>
          <a:ln w="920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97D923-654F-174F-9731-48976D6C05AD}"/>
              </a:ext>
            </a:extLst>
          </p:cNvPr>
          <p:cNvCxnSpPr>
            <a:cxnSpLocks/>
          </p:cNvCxnSpPr>
          <p:nvPr/>
        </p:nvCxnSpPr>
        <p:spPr>
          <a:xfrm>
            <a:off x="4353528" y="3779837"/>
            <a:ext cx="840168" cy="0"/>
          </a:xfrm>
          <a:prstGeom prst="straightConnector1">
            <a:avLst/>
          </a:prstGeom>
          <a:ln w="920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425C2AE-8FFB-994F-8C13-8E4A9C573BA8}"/>
              </a:ext>
            </a:extLst>
          </p:cNvPr>
          <p:cNvCxnSpPr>
            <a:cxnSpLocks/>
          </p:cNvCxnSpPr>
          <p:nvPr/>
        </p:nvCxnSpPr>
        <p:spPr>
          <a:xfrm>
            <a:off x="4353528" y="4922837"/>
            <a:ext cx="840168" cy="0"/>
          </a:xfrm>
          <a:prstGeom prst="straightConnector1">
            <a:avLst/>
          </a:prstGeom>
          <a:ln w="920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EF379-5C50-CD4A-A273-FF7B4E759E3F}"/>
              </a:ext>
            </a:extLst>
          </p:cNvPr>
          <p:cNvSpPr/>
          <p:nvPr/>
        </p:nvSpPr>
        <p:spPr>
          <a:xfrm>
            <a:off x="620712" y="4212909"/>
            <a:ext cx="8871876" cy="20815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FF4236-2D61-E24B-99B1-E720907F05F8}"/>
              </a:ext>
            </a:extLst>
          </p:cNvPr>
          <p:cNvGrpSpPr/>
          <p:nvPr/>
        </p:nvGrpSpPr>
        <p:grpSpPr>
          <a:xfrm>
            <a:off x="2627394" y="4420455"/>
            <a:ext cx="3850068" cy="3627438"/>
            <a:chOff x="1611312" y="1112837"/>
            <a:chExt cx="6428084" cy="606583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A28CA9D-E6C5-BB40-9316-7C58DDEBF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1312" y="1112837"/>
              <a:ext cx="3410329" cy="6065838"/>
            </a:xfrm>
            <a:prstGeom prst="rect">
              <a:avLst/>
            </a:prstGeom>
          </p:spPr>
        </p:pic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199FF7F-D2B5-944F-84E1-EFB3EC5A527A}"/>
                </a:ext>
              </a:extLst>
            </p:cNvPr>
            <p:cNvSpPr/>
            <p:nvPr/>
          </p:nvSpPr>
          <p:spPr>
            <a:xfrm>
              <a:off x="3882452" y="2126489"/>
              <a:ext cx="2495367" cy="871544"/>
            </a:xfrm>
            <a:custGeom>
              <a:avLst/>
              <a:gdLst>
                <a:gd name="connsiteX0" fmla="*/ 0 w 2495367"/>
                <a:gd name="connsiteY0" fmla="*/ 856554 h 871544"/>
                <a:gd name="connsiteX1" fmla="*/ 59961 w 2495367"/>
                <a:gd name="connsiteY1" fmla="*/ 871544 h 871544"/>
                <a:gd name="connsiteX2" fmla="*/ 2113614 w 2495367"/>
                <a:gd name="connsiteY2" fmla="*/ 256947 h 871544"/>
                <a:gd name="connsiteX3" fmla="*/ 2368446 w 2495367"/>
                <a:gd name="connsiteY3" fmla="*/ 196986 h 871544"/>
                <a:gd name="connsiteX4" fmla="*/ 2458387 w 2495367"/>
                <a:gd name="connsiteY4" fmla="*/ 167006 h 871544"/>
                <a:gd name="connsiteX5" fmla="*/ 2413417 w 2495367"/>
                <a:gd name="connsiteY5" fmla="*/ 152016 h 871544"/>
                <a:gd name="connsiteX6" fmla="*/ 2323476 w 2495367"/>
                <a:gd name="connsiteY6" fmla="*/ 92055 h 871544"/>
                <a:gd name="connsiteX7" fmla="*/ 2263515 w 2495367"/>
                <a:gd name="connsiteY7" fmla="*/ 77065 h 871544"/>
                <a:gd name="connsiteX8" fmla="*/ 2173574 w 2495367"/>
                <a:gd name="connsiteY8" fmla="*/ 47085 h 871544"/>
                <a:gd name="connsiteX9" fmla="*/ 2128604 w 2495367"/>
                <a:gd name="connsiteY9" fmla="*/ 17104 h 871544"/>
                <a:gd name="connsiteX10" fmla="*/ 2248525 w 2495367"/>
                <a:gd name="connsiteY10" fmla="*/ 17104 h 871544"/>
                <a:gd name="connsiteX11" fmla="*/ 2293496 w 2495367"/>
                <a:gd name="connsiteY11" fmla="*/ 47085 h 871544"/>
                <a:gd name="connsiteX12" fmla="*/ 2338466 w 2495367"/>
                <a:gd name="connsiteY12" fmla="*/ 62075 h 871544"/>
                <a:gd name="connsiteX13" fmla="*/ 2398427 w 2495367"/>
                <a:gd name="connsiteY13" fmla="*/ 92055 h 871544"/>
                <a:gd name="connsiteX14" fmla="*/ 2428407 w 2495367"/>
                <a:gd name="connsiteY14" fmla="*/ 122036 h 871544"/>
                <a:gd name="connsiteX15" fmla="*/ 2488368 w 2495367"/>
                <a:gd name="connsiteY15" fmla="*/ 137026 h 871544"/>
                <a:gd name="connsiteX16" fmla="*/ 2443397 w 2495367"/>
                <a:gd name="connsiteY16" fmla="*/ 286927 h 871544"/>
                <a:gd name="connsiteX17" fmla="*/ 2428407 w 2495367"/>
                <a:gd name="connsiteY17" fmla="*/ 331898 h 871544"/>
                <a:gd name="connsiteX18" fmla="*/ 2398427 w 2495367"/>
                <a:gd name="connsiteY18" fmla="*/ 376868 h 871544"/>
                <a:gd name="connsiteX19" fmla="*/ 2368446 w 2495367"/>
                <a:gd name="connsiteY19" fmla="*/ 466809 h 871544"/>
                <a:gd name="connsiteX20" fmla="*/ 2338466 w 2495367"/>
                <a:gd name="connsiteY20" fmla="*/ 511780 h 871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95367" h="871544">
                  <a:moveTo>
                    <a:pt x="0" y="856554"/>
                  </a:moveTo>
                  <a:cubicBezTo>
                    <a:pt x="19987" y="861551"/>
                    <a:pt x="39359" y="871544"/>
                    <a:pt x="59961" y="871544"/>
                  </a:cubicBezTo>
                  <a:cubicBezTo>
                    <a:pt x="1153652" y="871544"/>
                    <a:pt x="553474" y="859107"/>
                    <a:pt x="2113614" y="256947"/>
                  </a:cubicBezTo>
                  <a:cubicBezTo>
                    <a:pt x="2195024" y="225525"/>
                    <a:pt x="2284008" y="219013"/>
                    <a:pt x="2368446" y="196986"/>
                  </a:cubicBezTo>
                  <a:cubicBezTo>
                    <a:pt x="2399025" y="189009"/>
                    <a:pt x="2428407" y="176999"/>
                    <a:pt x="2458387" y="167006"/>
                  </a:cubicBezTo>
                  <a:cubicBezTo>
                    <a:pt x="2443397" y="162009"/>
                    <a:pt x="2427229" y="159690"/>
                    <a:pt x="2413417" y="152016"/>
                  </a:cubicBezTo>
                  <a:cubicBezTo>
                    <a:pt x="2381919" y="134517"/>
                    <a:pt x="2358432" y="100794"/>
                    <a:pt x="2323476" y="92055"/>
                  </a:cubicBezTo>
                  <a:cubicBezTo>
                    <a:pt x="2303489" y="87058"/>
                    <a:pt x="2283248" y="82985"/>
                    <a:pt x="2263515" y="77065"/>
                  </a:cubicBezTo>
                  <a:cubicBezTo>
                    <a:pt x="2233246" y="67984"/>
                    <a:pt x="2173574" y="47085"/>
                    <a:pt x="2173574" y="47085"/>
                  </a:cubicBezTo>
                  <a:cubicBezTo>
                    <a:pt x="2158584" y="37091"/>
                    <a:pt x="2122907" y="34195"/>
                    <a:pt x="2128604" y="17104"/>
                  </a:cubicBezTo>
                  <a:cubicBezTo>
                    <a:pt x="2140903" y="-19794"/>
                    <a:pt x="2236226" y="14029"/>
                    <a:pt x="2248525" y="17104"/>
                  </a:cubicBezTo>
                  <a:cubicBezTo>
                    <a:pt x="2263515" y="27098"/>
                    <a:pt x="2277382" y="39028"/>
                    <a:pt x="2293496" y="47085"/>
                  </a:cubicBezTo>
                  <a:cubicBezTo>
                    <a:pt x="2307629" y="54151"/>
                    <a:pt x="2323943" y="55851"/>
                    <a:pt x="2338466" y="62075"/>
                  </a:cubicBezTo>
                  <a:cubicBezTo>
                    <a:pt x="2359005" y="70877"/>
                    <a:pt x="2378440" y="82062"/>
                    <a:pt x="2398427" y="92055"/>
                  </a:cubicBezTo>
                  <a:cubicBezTo>
                    <a:pt x="2408420" y="102049"/>
                    <a:pt x="2415766" y="115715"/>
                    <a:pt x="2428407" y="122036"/>
                  </a:cubicBezTo>
                  <a:cubicBezTo>
                    <a:pt x="2446834" y="131250"/>
                    <a:pt x="2481134" y="117736"/>
                    <a:pt x="2488368" y="137026"/>
                  </a:cubicBezTo>
                  <a:cubicBezTo>
                    <a:pt x="2511519" y="198761"/>
                    <a:pt x="2472230" y="243679"/>
                    <a:pt x="2443397" y="286927"/>
                  </a:cubicBezTo>
                  <a:cubicBezTo>
                    <a:pt x="2438400" y="301917"/>
                    <a:pt x="2435473" y="317765"/>
                    <a:pt x="2428407" y="331898"/>
                  </a:cubicBezTo>
                  <a:cubicBezTo>
                    <a:pt x="2420350" y="348012"/>
                    <a:pt x="2405744" y="360405"/>
                    <a:pt x="2398427" y="376868"/>
                  </a:cubicBezTo>
                  <a:cubicBezTo>
                    <a:pt x="2385592" y="405746"/>
                    <a:pt x="2378440" y="436829"/>
                    <a:pt x="2368446" y="466809"/>
                  </a:cubicBezTo>
                  <a:cubicBezTo>
                    <a:pt x="2351875" y="516520"/>
                    <a:pt x="2369257" y="511780"/>
                    <a:pt x="2338466" y="511780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3A42D10-49B7-4943-B239-79E450A8879C}"/>
                </a:ext>
              </a:extLst>
            </p:cNvPr>
            <p:cNvSpPr txBox="1"/>
            <p:nvPr/>
          </p:nvSpPr>
          <p:spPr>
            <a:xfrm>
              <a:off x="6564312" y="2103437"/>
              <a:ext cx="1475084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urier" charset="0"/>
                  <a:ea typeface="Courier" charset="0"/>
                  <a:cs typeface="Courier" charset="0"/>
                </a:rPr>
                <a:t>6701678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78564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Two Buttons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B2A183-121C-0B42-85F8-C38B76AD1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402" y="1951037"/>
            <a:ext cx="4621820" cy="41271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7630FB-33F8-304A-B570-C1C4C0E80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8912" y="0"/>
            <a:ext cx="849115" cy="79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52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43428" y="3445578"/>
            <a:ext cx="10667541" cy="668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something awesome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-141288" y="7056437"/>
            <a:ext cx="10667541" cy="382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  <a:latin typeface="Courier"/>
                <a:cs typeface="Courier"/>
              </a:rPr>
              <a:t>*idea credits to Keith</a:t>
            </a:r>
          </a:p>
        </p:txBody>
      </p:sp>
    </p:spTree>
    <p:extLst>
      <p:ext uri="{BB962C8B-B14F-4D97-AF65-F5344CB8AC3E}">
        <p14:creationId xmlns:p14="http://schemas.microsoft.com/office/powerpoint/2010/main" val="4045676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0" y="2514600"/>
            <a:ext cx="5166360" cy="32288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The XKCD Color Survey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77491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/>
        </p:nvSpPr>
        <p:spPr>
          <a:xfrm>
            <a:off x="-228600" y="-228600"/>
            <a:ext cx="10515600" cy="8229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90016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5866487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/>
        </p:nvSpPr>
        <p:spPr>
          <a:xfrm>
            <a:off x="-228600" y="-228600"/>
            <a:ext cx="10515600" cy="8229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9634053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/>
        </p:nvSpPr>
        <p:spPr>
          <a:xfrm>
            <a:off x="-228600" y="-228600"/>
            <a:ext cx="10515600" cy="8229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B1F6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7775448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98960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Volunteers (online) were shown a randomly-chosen color and asked to name the color.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The result is (after filtering) about 2.8 million RGB triplets and their names.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What do people think the colors are?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The XKCD Color Survey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07770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9CDAE6-3C9D-034F-8096-5AE59CA725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000"/>
          <a:stretch/>
        </p:blipFill>
        <p:spPr>
          <a:xfrm>
            <a:off x="1306512" y="579437"/>
            <a:ext cx="1447800" cy="9614998"/>
          </a:xfrm>
          <a:prstGeom prst="rect">
            <a:avLst/>
          </a:prstGeom>
        </p:spPr>
      </p:pic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>
          <a:xfrm>
            <a:off x="544512" y="1189037"/>
            <a:ext cx="9071640" cy="4989600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US" b="1" i="1" dirty="0">
                <a:solidFill>
                  <a:srgbClr val="0000FF"/>
                </a:solidFill>
                <a:latin typeface="Arial" pitchFamily="34"/>
              </a:rPr>
              <a:t>color-name, </a:t>
            </a:r>
          </a:p>
          <a:p>
            <a:pPr marL="0" lvl="0" indent="0" algn="ctr">
              <a:buNone/>
            </a:pPr>
            <a:r>
              <a:rPr lang="en-US" b="1" i="1" dirty="0">
                <a:solidFill>
                  <a:srgbClr val="0000FF"/>
                </a:solidFill>
                <a:latin typeface="Arial" pitchFamily="34"/>
              </a:rPr>
              <a:t>red, </a:t>
            </a:r>
          </a:p>
          <a:p>
            <a:pPr marL="0" lvl="0" indent="0" algn="ctr">
              <a:buNone/>
            </a:pPr>
            <a:r>
              <a:rPr lang="en-US" b="1" i="1" dirty="0">
                <a:solidFill>
                  <a:srgbClr val="0000FF"/>
                </a:solidFill>
                <a:latin typeface="Arial" pitchFamily="34"/>
              </a:rPr>
              <a:t>green, </a:t>
            </a:r>
          </a:p>
          <a:p>
            <a:pPr marL="0" lvl="0" indent="0" algn="ctr">
              <a:buNone/>
            </a:pPr>
            <a:r>
              <a:rPr lang="en-US" b="1" i="1" dirty="0">
                <a:solidFill>
                  <a:srgbClr val="0000FF"/>
                </a:solidFill>
                <a:latin typeface="Arial" pitchFamily="34"/>
              </a:rPr>
              <a:t>blue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4B371E-43AB-BE42-B0F4-9D89691B92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391"/>
          <a:stretch/>
        </p:blipFill>
        <p:spPr>
          <a:xfrm>
            <a:off x="7554912" y="-868363"/>
            <a:ext cx="1447800" cy="8918097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The File Format</a:t>
            </a:r>
          </a:p>
        </p:txBody>
      </p:sp>
    </p:spTree>
    <p:extLst>
      <p:ext uri="{BB962C8B-B14F-4D97-AF65-F5344CB8AC3E}">
        <p14:creationId xmlns:p14="http://schemas.microsoft.com/office/powerpoint/2010/main" val="11276372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/>
        </p:nvSpPr>
        <p:spPr>
          <a:xfrm>
            <a:off x="7657919" y="1650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" name="Freeform: Shape 2"/>
          <p:cNvSpPr/>
          <p:nvPr/>
        </p:nvSpPr>
        <p:spPr>
          <a:xfrm>
            <a:off x="5143320" y="1650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4" name="Freeform: Shape 3"/>
          <p:cNvSpPr/>
          <p:nvPr/>
        </p:nvSpPr>
        <p:spPr>
          <a:xfrm>
            <a:off x="2628720" y="1654919"/>
            <a:ext cx="2286000" cy="10331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6" name="Freeform: Shape 5"/>
          <p:cNvSpPr/>
          <p:nvPr/>
        </p:nvSpPr>
        <p:spPr>
          <a:xfrm>
            <a:off x="228600" y="1600200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blue</a:t>
            </a:r>
          </a:p>
        </p:txBody>
      </p:sp>
      <p:sp>
        <p:nvSpPr>
          <p:cNvPr id="7" name="Freeform: Shape 6"/>
          <p:cNvSpPr/>
          <p:nvPr/>
        </p:nvSpPr>
        <p:spPr>
          <a:xfrm>
            <a:off x="2743199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</a:t>
            </a:r>
          </a:p>
        </p:txBody>
      </p:sp>
      <p:sp>
        <p:nvSpPr>
          <p:cNvPr id="8" name="Freeform: Shape 7"/>
          <p:cNvSpPr/>
          <p:nvPr/>
        </p:nvSpPr>
        <p:spPr>
          <a:xfrm>
            <a:off x="34290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137</a:t>
            </a:r>
          </a:p>
        </p:txBody>
      </p:sp>
      <p:sp>
        <p:nvSpPr>
          <p:cNvPr id="9" name="Freeform: Shape 8"/>
          <p:cNvSpPr/>
          <p:nvPr/>
        </p:nvSpPr>
        <p:spPr>
          <a:xfrm>
            <a:off x="4114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255</a:t>
            </a:r>
          </a:p>
        </p:txBody>
      </p:sp>
      <p:sp>
        <p:nvSpPr>
          <p:cNvPr id="10" name="Freeform: Shape 9"/>
          <p:cNvSpPr/>
          <p:nvPr/>
        </p:nvSpPr>
        <p:spPr>
          <a:xfrm>
            <a:off x="5257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11" name="Freeform: Shape 10"/>
          <p:cNvSpPr/>
          <p:nvPr/>
        </p:nvSpPr>
        <p:spPr>
          <a:xfrm>
            <a:off x="59436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12" name="Freeform: Shape 11"/>
          <p:cNvSpPr/>
          <p:nvPr/>
        </p:nvSpPr>
        <p:spPr>
          <a:xfrm>
            <a:off x="66294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127</a:t>
            </a:r>
          </a:p>
        </p:txBody>
      </p:sp>
      <p:sp>
        <p:nvSpPr>
          <p:cNvPr id="13" name="Freeform: Shape 12"/>
          <p:cNvSpPr/>
          <p:nvPr/>
        </p:nvSpPr>
        <p:spPr>
          <a:xfrm>
            <a:off x="7750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88</a:t>
            </a:r>
          </a:p>
        </p:txBody>
      </p:sp>
      <p:sp>
        <p:nvSpPr>
          <p:cNvPr id="14" name="Freeform: Shape 13"/>
          <p:cNvSpPr/>
          <p:nvPr/>
        </p:nvSpPr>
        <p:spPr>
          <a:xfrm>
            <a:off x="84366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88</a:t>
            </a:r>
          </a:p>
        </p:txBody>
      </p:sp>
      <p:sp>
        <p:nvSpPr>
          <p:cNvPr id="15" name="Freeform: Shape 14"/>
          <p:cNvSpPr/>
          <p:nvPr/>
        </p:nvSpPr>
        <p:spPr>
          <a:xfrm>
            <a:off x="91224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190</a:t>
            </a:r>
          </a:p>
        </p:txBody>
      </p:sp>
      <p:sp>
        <p:nvSpPr>
          <p:cNvPr id="16" name="Freeform: Shape 15"/>
          <p:cNvSpPr/>
          <p:nvPr/>
        </p:nvSpPr>
        <p:spPr>
          <a:xfrm>
            <a:off x="1672199" y="1828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7" name="Freeform: Shape 16"/>
          <p:cNvSpPr/>
          <p:nvPr/>
        </p:nvSpPr>
        <p:spPr>
          <a:xfrm>
            <a:off x="7657919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8" name="Freeform: Shape 17"/>
          <p:cNvSpPr/>
          <p:nvPr/>
        </p:nvSpPr>
        <p:spPr>
          <a:xfrm>
            <a:off x="5143320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9" name="Freeform: Shape 18"/>
          <p:cNvSpPr/>
          <p:nvPr/>
        </p:nvSpPr>
        <p:spPr>
          <a:xfrm>
            <a:off x="2628720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20" name="Freeform: Shape 19"/>
          <p:cNvSpPr/>
          <p:nvPr/>
        </p:nvSpPr>
        <p:spPr>
          <a:xfrm>
            <a:off x="228600" y="2743199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red</a:t>
            </a:r>
          </a:p>
        </p:txBody>
      </p:sp>
      <p:sp>
        <p:nvSpPr>
          <p:cNvPr id="21" name="Freeform: Shape 20"/>
          <p:cNvSpPr/>
          <p:nvPr/>
        </p:nvSpPr>
        <p:spPr>
          <a:xfrm>
            <a:off x="2743199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166</a:t>
            </a:r>
          </a:p>
        </p:txBody>
      </p:sp>
      <p:sp>
        <p:nvSpPr>
          <p:cNvPr id="22" name="Freeform: Shape 21"/>
          <p:cNvSpPr/>
          <p:nvPr/>
        </p:nvSpPr>
        <p:spPr>
          <a:xfrm>
            <a:off x="34290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</a:t>
            </a:r>
          </a:p>
        </p:txBody>
      </p:sp>
      <p:sp>
        <p:nvSpPr>
          <p:cNvPr id="23" name="Freeform: Shape 22"/>
          <p:cNvSpPr/>
          <p:nvPr/>
        </p:nvSpPr>
        <p:spPr>
          <a:xfrm>
            <a:off x="4114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7</a:t>
            </a:r>
          </a:p>
        </p:txBody>
      </p:sp>
      <p:sp>
        <p:nvSpPr>
          <p:cNvPr id="24" name="Freeform: Shape 23"/>
          <p:cNvSpPr/>
          <p:nvPr/>
        </p:nvSpPr>
        <p:spPr>
          <a:xfrm>
            <a:off x="5257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99</a:t>
            </a:r>
          </a:p>
        </p:txBody>
      </p:sp>
      <p:sp>
        <p:nvSpPr>
          <p:cNvPr id="25" name="Freeform: Shape 24"/>
          <p:cNvSpPr/>
          <p:nvPr/>
        </p:nvSpPr>
        <p:spPr>
          <a:xfrm>
            <a:off x="59436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55</a:t>
            </a:r>
          </a:p>
        </p:txBody>
      </p:sp>
      <p:sp>
        <p:nvSpPr>
          <p:cNvPr id="26" name="Freeform: Shape 25"/>
          <p:cNvSpPr/>
          <p:nvPr/>
        </p:nvSpPr>
        <p:spPr>
          <a:xfrm>
            <a:off x="66294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5</a:t>
            </a:r>
          </a:p>
        </p:txBody>
      </p:sp>
      <p:sp>
        <p:nvSpPr>
          <p:cNvPr id="27" name="Freeform: Shape 26"/>
          <p:cNvSpPr/>
          <p:nvPr/>
        </p:nvSpPr>
        <p:spPr>
          <a:xfrm>
            <a:off x="7750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255</a:t>
            </a:r>
          </a:p>
        </p:txBody>
      </p:sp>
      <p:sp>
        <p:nvSpPr>
          <p:cNvPr id="28" name="Freeform: Shape 27"/>
          <p:cNvSpPr/>
          <p:nvPr/>
        </p:nvSpPr>
        <p:spPr>
          <a:xfrm>
            <a:off x="84366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29" name="Freeform: Shape 28"/>
          <p:cNvSpPr/>
          <p:nvPr/>
        </p:nvSpPr>
        <p:spPr>
          <a:xfrm>
            <a:off x="91224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30" name="Freeform: Shape 29"/>
          <p:cNvSpPr/>
          <p:nvPr/>
        </p:nvSpPr>
        <p:spPr>
          <a:xfrm>
            <a:off x="1672199" y="2971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1" name="Freeform: Shape 30"/>
          <p:cNvSpPr/>
          <p:nvPr/>
        </p:nvSpPr>
        <p:spPr>
          <a:xfrm>
            <a:off x="7657919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2" name="Freeform: Shape 31"/>
          <p:cNvSpPr/>
          <p:nvPr/>
        </p:nvSpPr>
        <p:spPr>
          <a:xfrm>
            <a:off x="5143320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3" name="Freeform: Shape 32"/>
          <p:cNvSpPr/>
          <p:nvPr/>
        </p:nvSpPr>
        <p:spPr>
          <a:xfrm>
            <a:off x="2628720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4" name="Freeform: Shape 33"/>
          <p:cNvSpPr/>
          <p:nvPr/>
        </p:nvSpPr>
        <p:spPr>
          <a:xfrm>
            <a:off x="228600" y="3886200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gray</a:t>
            </a:r>
          </a:p>
        </p:txBody>
      </p:sp>
      <p:sp>
        <p:nvSpPr>
          <p:cNvPr id="35" name="Freeform: Shape 34"/>
          <p:cNvSpPr/>
          <p:nvPr/>
        </p:nvSpPr>
        <p:spPr>
          <a:xfrm>
            <a:off x="2743199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154</a:t>
            </a:r>
          </a:p>
        </p:txBody>
      </p:sp>
      <p:sp>
        <p:nvSpPr>
          <p:cNvPr id="36" name="Freeform: Shape 35"/>
          <p:cNvSpPr/>
          <p:nvPr/>
        </p:nvSpPr>
        <p:spPr>
          <a:xfrm>
            <a:off x="34290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156</a:t>
            </a:r>
          </a:p>
        </p:txBody>
      </p:sp>
      <p:sp>
        <p:nvSpPr>
          <p:cNvPr id="37" name="Freeform: Shape 36"/>
          <p:cNvSpPr/>
          <p:nvPr/>
        </p:nvSpPr>
        <p:spPr>
          <a:xfrm>
            <a:off x="4114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157</a:t>
            </a:r>
          </a:p>
        </p:txBody>
      </p:sp>
      <p:sp>
        <p:nvSpPr>
          <p:cNvPr id="38" name="Freeform: Shape 37"/>
          <p:cNvSpPr/>
          <p:nvPr/>
        </p:nvSpPr>
        <p:spPr>
          <a:xfrm>
            <a:off x="5257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243</a:t>
            </a:r>
          </a:p>
        </p:txBody>
      </p:sp>
      <p:sp>
        <p:nvSpPr>
          <p:cNvPr id="39" name="Freeform: Shape 38"/>
          <p:cNvSpPr/>
          <p:nvPr/>
        </p:nvSpPr>
        <p:spPr>
          <a:xfrm>
            <a:off x="59436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242</a:t>
            </a:r>
          </a:p>
        </p:txBody>
      </p:sp>
      <p:sp>
        <p:nvSpPr>
          <p:cNvPr id="40" name="Freeform: Shape 39"/>
          <p:cNvSpPr/>
          <p:nvPr/>
        </p:nvSpPr>
        <p:spPr>
          <a:xfrm>
            <a:off x="66294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254</a:t>
            </a:r>
          </a:p>
        </p:txBody>
      </p:sp>
      <p:sp>
        <p:nvSpPr>
          <p:cNvPr id="41" name="Freeform: Shape 40"/>
          <p:cNvSpPr/>
          <p:nvPr/>
        </p:nvSpPr>
        <p:spPr>
          <a:xfrm>
            <a:off x="7750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140</a:t>
            </a:r>
          </a:p>
        </p:txBody>
      </p:sp>
      <p:sp>
        <p:nvSpPr>
          <p:cNvPr id="42" name="Freeform: Shape 41"/>
          <p:cNvSpPr/>
          <p:nvPr/>
        </p:nvSpPr>
        <p:spPr>
          <a:xfrm>
            <a:off x="84366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143</a:t>
            </a:r>
          </a:p>
        </p:txBody>
      </p:sp>
      <p:sp>
        <p:nvSpPr>
          <p:cNvPr id="43" name="Freeform: Shape 42"/>
          <p:cNvSpPr/>
          <p:nvPr/>
        </p:nvSpPr>
        <p:spPr>
          <a:xfrm>
            <a:off x="91224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148</a:t>
            </a:r>
          </a:p>
        </p:txBody>
      </p:sp>
      <p:sp>
        <p:nvSpPr>
          <p:cNvPr id="44" name="Freeform: Shape 43"/>
          <p:cNvSpPr/>
          <p:nvPr/>
        </p:nvSpPr>
        <p:spPr>
          <a:xfrm>
            <a:off x="1672199" y="4114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0" y="5943600"/>
            <a:ext cx="10080000" cy="10018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1" u="none" strike="noStrike" kern="1200">
                <a:ln>
                  <a:noFill/>
                </a:ln>
                <a:solidFill>
                  <a:srgbClr val="0000FF"/>
                </a:solidFill>
                <a:latin typeface="Arial" pitchFamily="18"/>
                <a:ea typeface="Droid Sans Fallback" pitchFamily="2"/>
                <a:cs typeface="Lohit Hindi" pitchFamily="2"/>
              </a:rPr>
              <a:t>associate each color name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1" u="none" strike="noStrike" kern="1200">
                <a:ln>
                  <a:noFill/>
                </a:ln>
                <a:solidFill>
                  <a:srgbClr val="0000FF"/>
                </a:solidFill>
                <a:latin typeface="Arial" pitchFamily="18"/>
                <a:ea typeface="Droid Sans Fallback" pitchFamily="2"/>
                <a:cs typeface="Lohit Hindi" pitchFamily="2"/>
              </a:rPr>
              <a:t>with a list of colors</a:t>
            </a:r>
          </a:p>
        </p:txBody>
      </p:sp>
      <p:sp>
        <p:nvSpPr>
          <p:cNvPr id="46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How </a:t>
            </a:r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to Structure Data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4702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/>
        </p:nvSpPr>
        <p:spPr>
          <a:xfrm>
            <a:off x="7657919" y="1650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" name="Freeform: Shape 2"/>
          <p:cNvSpPr/>
          <p:nvPr/>
        </p:nvSpPr>
        <p:spPr>
          <a:xfrm>
            <a:off x="5143320" y="1650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4" name="Freeform: Shape 3"/>
          <p:cNvSpPr/>
          <p:nvPr/>
        </p:nvSpPr>
        <p:spPr>
          <a:xfrm>
            <a:off x="2628720" y="1654919"/>
            <a:ext cx="2286000" cy="10331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6" name="Freeform: Shape 5"/>
          <p:cNvSpPr/>
          <p:nvPr/>
        </p:nvSpPr>
        <p:spPr>
          <a:xfrm>
            <a:off x="228600" y="1600200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blue</a:t>
            </a:r>
          </a:p>
        </p:txBody>
      </p:sp>
      <p:sp>
        <p:nvSpPr>
          <p:cNvPr id="7" name="Freeform: Shape 6"/>
          <p:cNvSpPr/>
          <p:nvPr/>
        </p:nvSpPr>
        <p:spPr>
          <a:xfrm>
            <a:off x="2743199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</a:t>
            </a:r>
          </a:p>
        </p:txBody>
      </p:sp>
      <p:sp>
        <p:nvSpPr>
          <p:cNvPr id="8" name="Freeform: Shape 7"/>
          <p:cNvSpPr/>
          <p:nvPr/>
        </p:nvSpPr>
        <p:spPr>
          <a:xfrm>
            <a:off x="34290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137</a:t>
            </a:r>
          </a:p>
        </p:txBody>
      </p:sp>
      <p:sp>
        <p:nvSpPr>
          <p:cNvPr id="9" name="Freeform: Shape 8"/>
          <p:cNvSpPr/>
          <p:nvPr/>
        </p:nvSpPr>
        <p:spPr>
          <a:xfrm>
            <a:off x="4114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255</a:t>
            </a:r>
          </a:p>
        </p:txBody>
      </p:sp>
      <p:sp>
        <p:nvSpPr>
          <p:cNvPr id="10" name="Freeform: Shape 9"/>
          <p:cNvSpPr/>
          <p:nvPr/>
        </p:nvSpPr>
        <p:spPr>
          <a:xfrm>
            <a:off x="5257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11" name="Freeform: Shape 10"/>
          <p:cNvSpPr/>
          <p:nvPr/>
        </p:nvSpPr>
        <p:spPr>
          <a:xfrm>
            <a:off x="59436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12" name="Freeform: Shape 11"/>
          <p:cNvSpPr/>
          <p:nvPr/>
        </p:nvSpPr>
        <p:spPr>
          <a:xfrm>
            <a:off x="66294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127</a:t>
            </a:r>
          </a:p>
        </p:txBody>
      </p:sp>
      <p:sp>
        <p:nvSpPr>
          <p:cNvPr id="13" name="Freeform: Shape 12"/>
          <p:cNvSpPr/>
          <p:nvPr/>
        </p:nvSpPr>
        <p:spPr>
          <a:xfrm>
            <a:off x="7750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88</a:t>
            </a:r>
          </a:p>
        </p:txBody>
      </p:sp>
      <p:sp>
        <p:nvSpPr>
          <p:cNvPr id="14" name="Freeform: Shape 13"/>
          <p:cNvSpPr/>
          <p:nvPr/>
        </p:nvSpPr>
        <p:spPr>
          <a:xfrm>
            <a:off x="84366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88</a:t>
            </a:r>
          </a:p>
        </p:txBody>
      </p:sp>
      <p:sp>
        <p:nvSpPr>
          <p:cNvPr id="15" name="Freeform: Shape 14"/>
          <p:cNvSpPr/>
          <p:nvPr/>
        </p:nvSpPr>
        <p:spPr>
          <a:xfrm>
            <a:off x="91224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190</a:t>
            </a:r>
          </a:p>
        </p:txBody>
      </p:sp>
      <p:sp>
        <p:nvSpPr>
          <p:cNvPr id="16" name="Freeform: Shape 15"/>
          <p:cNvSpPr/>
          <p:nvPr/>
        </p:nvSpPr>
        <p:spPr>
          <a:xfrm>
            <a:off x="1672199" y="1828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7" name="Freeform: Shape 16"/>
          <p:cNvSpPr/>
          <p:nvPr/>
        </p:nvSpPr>
        <p:spPr>
          <a:xfrm>
            <a:off x="7657919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8" name="Freeform: Shape 17"/>
          <p:cNvSpPr/>
          <p:nvPr/>
        </p:nvSpPr>
        <p:spPr>
          <a:xfrm>
            <a:off x="5143320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9" name="Freeform: Shape 18"/>
          <p:cNvSpPr/>
          <p:nvPr/>
        </p:nvSpPr>
        <p:spPr>
          <a:xfrm>
            <a:off x="2628720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20" name="Freeform: Shape 19"/>
          <p:cNvSpPr/>
          <p:nvPr/>
        </p:nvSpPr>
        <p:spPr>
          <a:xfrm>
            <a:off x="228600" y="2743199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red</a:t>
            </a:r>
          </a:p>
        </p:txBody>
      </p:sp>
      <p:sp>
        <p:nvSpPr>
          <p:cNvPr id="21" name="Freeform: Shape 20"/>
          <p:cNvSpPr/>
          <p:nvPr/>
        </p:nvSpPr>
        <p:spPr>
          <a:xfrm>
            <a:off x="2743199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166</a:t>
            </a:r>
          </a:p>
        </p:txBody>
      </p:sp>
      <p:sp>
        <p:nvSpPr>
          <p:cNvPr id="22" name="Freeform: Shape 21"/>
          <p:cNvSpPr/>
          <p:nvPr/>
        </p:nvSpPr>
        <p:spPr>
          <a:xfrm>
            <a:off x="34290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</a:t>
            </a:r>
          </a:p>
        </p:txBody>
      </p:sp>
      <p:sp>
        <p:nvSpPr>
          <p:cNvPr id="23" name="Freeform: Shape 22"/>
          <p:cNvSpPr/>
          <p:nvPr/>
        </p:nvSpPr>
        <p:spPr>
          <a:xfrm>
            <a:off x="4114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7</a:t>
            </a:r>
          </a:p>
        </p:txBody>
      </p:sp>
      <p:sp>
        <p:nvSpPr>
          <p:cNvPr id="24" name="Freeform: Shape 23"/>
          <p:cNvSpPr/>
          <p:nvPr/>
        </p:nvSpPr>
        <p:spPr>
          <a:xfrm>
            <a:off x="5257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99</a:t>
            </a:r>
          </a:p>
        </p:txBody>
      </p:sp>
      <p:sp>
        <p:nvSpPr>
          <p:cNvPr id="25" name="Freeform: Shape 24"/>
          <p:cNvSpPr/>
          <p:nvPr/>
        </p:nvSpPr>
        <p:spPr>
          <a:xfrm>
            <a:off x="59436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55</a:t>
            </a:r>
          </a:p>
        </p:txBody>
      </p:sp>
      <p:sp>
        <p:nvSpPr>
          <p:cNvPr id="26" name="Freeform: Shape 25"/>
          <p:cNvSpPr/>
          <p:nvPr/>
        </p:nvSpPr>
        <p:spPr>
          <a:xfrm>
            <a:off x="66294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5</a:t>
            </a:r>
          </a:p>
        </p:txBody>
      </p:sp>
      <p:sp>
        <p:nvSpPr>
          <p:cNvPr id="27" name="Freeform: Shape 26"/>
          <p:cNvSpPr/>
          <p:nvPr/>
        </p:nvSpPr>
        <p:spPr>
          <a:xfrm>
            <a:off x="7750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255</a:t>
            </a:r>
          </a:p>
        </p:txBody>
      </p:sp>
      <p:sp>
        <p:nvSpPr>
          <p:cNvPr id="28" name="Freeform: Shape 27"/>
          <p:cNvSpPr/>
          <p:nvPr/>
        </p:nvSpPr>
        <p:spPr>
          <a:xfrm>
            <a:off x="84366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29" name="Freeform: Shape 28"/>
          <p:cNvSpPr/>
          <p:nvPr/>
        </p:nvSpPr>
        <p:spPr>
          <a:xfrm>
            <a:off x="91224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30" name="Freeform: Shape 29"/>
          <p:cNvSpPr/>
          <p:nvPr/>
        </p:nvSpPr>
        <p:spPr>
          <a:xfrm>
            <a:off x="1672199" y="2971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1" name="Freeform: Shape 30"/>
          <p:cNvSpPr/>
          <p:nvPr/>
        </p:nvSpPr>
        <p:spPr>
          <a:xfrm>
            <a:off x="7657919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2" name="Freeform: Shape 31"/>
          <p:cNvSpPr/>
          <p:nvPr/>
        </p:nvSpPr>
        <p:spPr>
          <a:xfrm>
            <a:off x="5143320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3" name="Freeform: Shape 32"/>
          <p:cNvSpPr/>
          <p:nvPr/>
        </p:nvSpPr>
        <p:spPr>
          <a:xfrm>
            <a:off x="2628720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4" name="Freeform: Shape 33"/>
          <p:cNvSpPr/>
          <p:nvPr/>
        </p:nvSpPr>
        <p:spPr>
          <a:xfrm>
            <a:off x="228600" y="3886200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gray</a:t>
            </a:r>
          </a:p>
        </p:txBody>
      </p:sp>
      <p:sp>
        <p:nvSpPr>
          <p:cNvPr id="35" name="Freeform: Shape 34"/>
          <p:cNvSpPr/>
          <p:nvPr/>
        </p:nvSpPr>
        <p:spPr>
          <a:xfrm>
            <a:off x="2743199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154</a:t>
            </a:r>
          </a:p>
        </p:txBody>
      </p:sp>
      <p:sp>
        <p:nvSpPr>
          <p:cNvPr id="36" name="Freeform: Shape 35"/>
          <p:cNvSpPr/>
          <p:nvPr/>
        </p:nvSpPr>
        <p:spPr>
          <a:xfrm>
            <a:off x="34290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156</a:t>
            </a:r>
          </a:p>
        </p:txBody>
      </p:sp>
      <p:sp>
        <p:nvSpPr>
          <p:cNvPr id="37" name="Freeform: Shape 36"/>
          <p:cNvSpPr/>
          <p:nvPr/>
        </p:nvSpPr>
        <p:spPr>
          <a:xfrm>
            <a:off x="4114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157</a:t>
            </a:r>
          </a:p>
        </p:txBody>
      </p:sp>
      <p:sp>
        <p:nvSpPr>
          <p:cNvPr id="38" name="Freeform: Shape 37"/>
          <p:cNvSpPr/>
          <p:nvPr/>
        </p:nvSpPr>
        <p:spPr>
          <a:xfrm>
            <a:off x="5257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243</a:t>
            </a:r>
          </a:p>
        </p:txBody>
      </p:sp>
      <p:sp>
        <p:nvSpPr>
          <p:cNvPr id="39" name="Freeform: Shape 38"/>
          <p:cNvSpPr/>
          <p:nvPr/>
        </p:nvSpPr>
        <p:spPr>
          <a:xfrm>
            <a:off x="59436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242</a:t>
            </a:r>
          </a:p>
        </p:txBody>
      </p:sp>
      <p:sp>
        <p:nvSpPr>
          <p:cNvPr id="40" name="Freeform: Shape 39"/>
          <p:cNvSpPr/>
          <p:nvPr/>
        </p:nvSpPr>
        <p:spPr>
          <a:xfrm>
            <a:off x="66294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254</a:t>
            </a:r>
          </a:p>
        </p:txBody>
      </p:sp>
      <p:sp>
        <p:nvSpPr>
          <p:cNvPr id="41" name="Freeform: Shape 40"/>
          <p:cNvSpPr/>
          <p:nvPr/>
        </p:nvSpPr>
        <p:spPr>
          <a:xfrm>
            <a:off x="7750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140</a:t>
            </a:r>
          </a:p>
        </p:txBody>
      </p:sp>
      <p:sp>
        <p:nvSpPr>
          <p:cNvPr id="42" name="Freeform: Shape 41"/>
          <p:cNvSpPr/>
          <p:nvPr/>
        </p:nvSpPr>
        <p:spPr>
          <a:xfrm>
            <a:off x="84366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143</a:t>
            </a:r>
          </a:p>
        </p:txBody>
      </p:sp>
      <p:sp>
        <p:nvSpPr>
          <p:cNvPr id="43" name="Freeform: Shape 42"/>
          <p:cNvSpPr/>
          <p:nvPr/>
        </p:nvSpPr>
        <p:spPr>
          <a:xfrm>
            <a:off x="91224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148</a:t>
            </a:r>
          </a:p>
        </p:txBody>
      </p:sp>
      <p:sp>
        <p:nvSpPr>
          <p:cNvPr id="44" name="Freeform: Shape 43"/>
          <p:cNvSpPr/>
          <p:nvPr/>
        </p:nvSpPr>
        <p:spPr>
          <a:xfrm>
            <a:off x="1672199" y="4114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0" y="5943600"/>
            <a:ext cx="10080000" cy="5824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solidFill>
                  <a:srgbClr val="800000"/>
                </a:solidFill>
                <a:latin typeface="Courier New" pitchFamily="49"/>
                <a:ea typeface="Droid Sans Fallback" pitchFamily="2"/>
                <a:cs typeface="Lohit Hindi" pitchFamily="2"/>
              </a:rPr>
              <a:t>HashMap&lt;</a:t>
            </a:r>
            <a:r>
              <a:rPr lang="en-US" sz="3200" b="1" i="1" u="none" strike="noStrike" kern="1200">
                <a:ln>
                  <a:noFill/>
                </a:ln>
                <a:solidFill>
                  <a:srgbClr val="0000FF"/>
                </a:solidFill>
                <a:latin typeface="Arial" pitchFamily="18"/>
                <a:ea typeface="Droid Sans Fallback" pitchFamily="2"/>
                <a:cs typeface="Lohit Hindi" pitchFamily="2"/>
              </a:rPr>
              <a:t>color name</a:t>
            </a:r>
            <a:r>
              <a:rPr lang="en-US" sz="3200" b="1" i="0" u="none" strike="noStrike" kern="1200">
                <a:ln>
                  <a:noFill/>
                </a:ln>
                <a:latin typeface="Courier New" pitchFamily="49"/>
                <a:ea typeface="Droid Sans Fallback" pitchFamily="2"/>
                <a:cs typeface="Lohit Hindi" pitchFamily="2"/>
              </a:rPr>
              <a:t>,</a:t>
            </a:r>
            <a:r>
              <a:rPr lang="en-US" sz="3200" b="1" i="1" u="none" strike="noStrike" kern="1200">
                <a:ln>
                  <a:noFill/>
                </a:ln>
                <a:solidFill>
                  <a:srgbClr val="0000FF"/>
                </a:solidFill>
                <a:latin typeface="Arial" pitchFamily="18"/>
                <a:ea typeface="Droid Sans Fallback" pitchFamily="2"/>
                <a:cs typeface="Lohit Hindi" pitchFamily="2"/>
              </a:rPr>
              <a:t> list of colors</a:t>
            </a:r>
            <a:r>
              <a:rPr lang="en-US" sz="3200" b="1" i="0" u="none" strike="noStrike" kern="1200">
                <a:ln>
                  <a:noFill/>
                </a:ln>
                <a:solidFill>
                  <a:srgbClr val="800000"/>
                </a:solidFill>
                <a:latin typeface="Courier New" pitchFamily="49"/>
                <a:ea typeface="Droid Sans Fallback" pitchFamily="2"/>
                <a:cs typeface="Lohit Hindi" pitchFamily="2"/>
              </a:rPr>
              <a:t>&gt;</a:t>
            </a:r>
          </a:p>
        </p:txBody>
      </p:sp>
      <p:sp>
        <p:nvSpPr>
          <p:cNvPr id="46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How </a:t>
            </a:r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to Structure Data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60341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CC268-3F21-8E4B-88CF-FA73201CF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5012" y="2372201"/>
            <a:ext cx="4038600" cy="49890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(</a:t>
            </a:r>
            <a:r>
              <a:rPr lang="en-US" dirty="0">
                <a:latin typeface="Courier" pitchFamily="2" charset="0"/>
              </a:rPr>
              <a:t>String</a:t>
            </a:r>
            <a:r>
              <a:rPr lang="en-US" dirty="0"/>
              <a:t>) animal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(</a:t>
            </a:r>
            <a:r>
              <a:rPr lang="en-US" dirty="0">
                <a:latin typeface="Courier" pitchFamily="2" charset="0"/>
              </a:rPr>
              <a:t>String</a:t>
            </a:r>
            <a:r>
              <a:rPr lang="en-US" dirty="0"/>
              <a:t>) name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(</a:t>
            </a:r>
            <a:r>
              <a:rPr lang="en-US" dirty="0" err="1">
                <a:latin typeface="Courier" pitchFamily="2" charset="0"/>
              </a:rPr>
              <a:t>GRect</a:t>
            </a:r>
            <a:r>
              <a:rPr lang="en-US" dirty="0"/>
              <a:t>) key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787F6C-EF94-0E40-85DF-0934234D9F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40312" y="2372201"/>
            <a:ext cx="4452276" cy="49890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(</a:t>
            </a:r>
            <a:r>
              <a:rPr lang="en-US" dirty="0">
                <a:latin typeface="Courier" pitchFamily="2" charset="0"/>
              </a:rPr>
              <a:t>String</a:t>
            </a:r>
            <a:r>
              <a:rPr lang="en-US" dirty="0"/>
              <a:t>) animal sound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(</a:t>
            </a:r>
            <a:r>
              <a:rPr lang="en-US" dirty="0" err="1">
                <a:latin typeface="Courier" pitchFamily="2" charset="0"/>
              </a:rPr>
              <a:t>int</a:t>
            </a:r>
            <a:r>
              <a:rPr lang="en-US" dirty="0"/>
              <a:t>) phone number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(</a:t>
            </a:r>
            <a:r>
              <a:rPr lang="en-US" dirty="0" err="1">
                <a:latin typeface="Courier" pitchFamily="2" charset="0"/>
              </a:rPr>
              <a:t>AudioClip</a:t>
            </a:r>
            <a:r>
              <a:rPr lang="en-US" dirty="0"/>
              <a:t>) note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3902176-7A1E-F141-8A7E-15F7E16A6BF0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HashMap</a:t>
            </a:r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 Recap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5E0C6F-7E24-4B43-BFF4-9BEB06725E76}"/>
              </a:ext>
            </a:extLst>
          </p:cNvPr>
          <p:cNvSpPr txBox="1"/>
          <p:nvPr/>
        </p:nvSpPr>
        <p:spPr>
          <a:xfrm>
            <a:off x="2220912" y="1417637"/>
            <a:ext cx="1066800" cy="607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latin typeface="Courier" charset="0"/>
              </a:rPr>
              <a:t>key</a:t>
            </a:r>
            <a:endParaRPr lang="en-US" sz="3600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B19393-6282-AB45-9F13-59DE90F8459A}"/>
              </a:ext>
            </a:extLst>
          </p:cNvPr>
          <p:cNvSpPr txBox="1"/>
          <p:nvPr/>
        </p:nvSpPr>
        <p:spPr>
          <a:xfrm>
            <a:off x="6466350" y="1417637"/>
            <a:ext cx="160020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latin typeface="Courier" charset="0"/>
              </a:rPr>
              <a:t>value</a:t>
            </a:r>
            <a:endParaRPr lang="en-US" sz="3600" u="sng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B655A75-B29A-2244-B512-AF3D30F14AFD}"/>
              </a:ext>
            </a:extLst>
          </p:cNvPr>
          <p:cNvCxnSpPr>
            <a:cxnSpLocks/>
          </p:cNvCxnSpPr>
          <p:nvPr/>
        </p:nvCxnSpPr>
        <p:spPr>
          <a:xfrm>
            <a:off x="4165980" y="1722437"/>
            <a:ext cx="1295400" cy="0"/>
          </a:xfrm>
          <a:prstGeom prst="straightConnector1">
            <a:avLst/>
          </a:prstGeom>
          <a:ln w="920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E868ABC-BA50-7841-8E7F-C3F031AAD0E5}"/>
              </a:ext>
            </a:extLst>
          </p:cNvPr>
          <p:cNvCxnSpPr>
            <a:cxnSpLocks/>
          </p:cNvCxnSpPr>
          <p:nvPr/>
        </p:nvCxnSpPr>
        <p:spPr>
          <a:xfrm>
            <a:off x="4353528" y="2636837"/>
            <a:ext cx="840168" cy="0"/>
          </a:xfrm>
          <a:prstGeom prst="straightConnector1">
            <a:avLst/>
          </a:prstGeom>
          <a:ln w="920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97D923-654F-174F-9731-48976D6C05AD}"/>
              </a:ext>
            </a:extLst>
          </p:cNvPr>
          <p:cNvCxnSpPr>
            <a:cxnSpLocks/>
          </p:cNvCxnSpPr>
          <p:nvPr/>
        </p:nvCxnSpPr>
        <p:spPr>
          <a:xfrm>
            <a:off x="4353528" y="3779837"/>
            <a:ext cx="840168" cy="0"/>
          </a:xfrm>
          <a:prstGeom prst="straightConnector1">
            <a:avLst/>
          </a:prstGeom>
          <a:ln w="920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425C2AE-8FFB-994F-8C13-8E4A9C573BA8}"/>
              </a:ext>
            </a:extLst>
          </p:cNvPr>
          <p:cNvCxnSpPr>
            <a:cxnSpLocks/>
          </p:cNvCxnSpPr>
          <p:nvPr/>
        </p:nvCxnSpPr>
        <p:spPr>
          <a:xfrm>
            <a:off x="4353528" y="4922837"/>
            <a:ext cx="840168" cy="0"/>
          </a:xfrm>
          <a:prstGeom prst="straightConnector1">
            <a:avLst/>
          </a:prstGeom>
          <a:ln w="920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6D09D8AE-82DB-D94B-886B-DA5E128ED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664" y="5487797"/>
            <a:ext cx="6081332" cy="223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8890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/>
        </p:nvSpPr>
        <p:spPr>
          <a:xfrm>
            <a:off x="7657919" y="1650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" name="Freeform: Shape 2"/>
          <p:cNvSpPr/>
          <p:nvPr/>
        </p:nvSpPr>
        <p:spPr>
          <a:xfrm>
            <a:off x="5143320" y="1650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4" name="Freeform: Shape 3"/>
          <p:cNvSpPr/>
          <p:nvPr/>
        </p:nvSpPr>
        <p:spPr>
          <a:xfrm>
            <a:off x="2628720" y="1654919"/>
            <a:ext cx="2286000" cy="10331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6" name="Freeform: Shape 5"/>
          <p:cNvSpPr/>
          <p:nvPr/>
        </p:nvSpPr>
        <p:spPr>
          <a:xfrm>
            <a:off x="228600" y="1600200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blue</a:t>
            </a:r>
          </a:p>
        </p:txBody>
      </p:sp>
      <p:sp>
        <p:nvSpPr>
          <p:cNvPr id="7" name="Freeform: Shape 6"/>
          <p:cNvSpPr/>
          <p:nvPr/>
        </p:nvSpPr>
        <p:spPr>
          <a:xfrm>
            <a:off x="2743199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</a:t>
            </a:r>
          </a:p>
        </p:txBody>
      </p:sp>
      <p:sp>
        <p:nvSpPr>
          <p:cNvPr id="8" name="Freeform: Shape 7"/>
          <p:cNvSpPr/>
          <p:nvPr/>
        </p:nvSpPr>
        <p:spPr>
          <a:xfrm>
            <a:off x="34290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137</a:t>
            </a:r>
          </a:p>
        </p:txBody>
      </p:sp>
      <p:sp>
        <p:nvSpPr>
          <p:cNvPr id="9" name="Freeform: Shape 8"/>
          <p:cNvSpPr/>
          <p:nvPr/>
        </p:nvSpPr>
        <p:spPr>
          <a:xfrm>
            <a:off x="4114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255</a:t>
            </a:r>
          </a:p>
        </p:txBody>
      </p:sp>
      <p:sp>
        <p:nvSpPr>
          <p:cNvPr id="10" name="Freeform: Shape 9"/>
          <p:cNvSpPr/>
          <p:nvPr/>
        </p:nvSpPr>
        <p:spPr>
          <a:xfrm>
            <a:off x="5257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11" name="Freeform: Shape 10"/>
          <p:cNvSpPr/>
          <p:nvPr/>
        </p:nvSpPr>
        <p:spPr>
          <a:xfrm>
            <a:off x="59436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12" name="Freeform: Shape 11"/>
          <p:cNvSpPr/>
          <p:nvPr/>
        </p:nvSpPr>
        <p:spPr>
          <a:xfrm>
            <a:off x="66294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127</a:t>
            </a:r>
          </a:p>
        </p:txBody>
      </p:sp>
      <p:sp>
        <p:nvSpPr>
          <p:cNvPr id="13" name="Freeform: Shape 12"/>
          <p:cNvSpPr/>
          <p:nvPr/>
        </p:nvSpPr>
        <p:spPr>
          <a:xfrm>
            <a:off x="7750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88</a:t>
            </a:r>
          </a:p>
        </p:txBody>
      </p:sp>
      <p:sp>
        <p:nvSpPr>
          <p:cNvPr id="14" name="Freeform: Shape 13"/>
          <p:cNvSpPr/>
          <p:nvPr/>
        </p:nvSpPr>
        <p:spPr>
          <a:xfrm>
            <a:off x="84366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88</a:t>
            </a:r>
          </a:p>
        </p:txBody>
      </p:sp>
      <p:sp>
        <p:nvSpPr>
          <p:cNvPr id="15" name="Freeform: Shape 14"/>
          <p:cNvSpPr/>
          <p:nvPr/>
        </p:nvSpPr>
        <p:spPr>
          <a:xfrm>
            <a:off x="91224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190</a:t>
            </a:r>
          </a:p>
        </p:txBody>
      </p:sp>
      <p:sp>
        <p:nvSpPr>
          <p:cNvPr id="16" name="Freeform: Shape 15"/>
          <p:cNvSpPr/>
          <p:nvPr/>
        </p:nvSpPr>
        <p:spPr>
          <a:xfrm>
            <a:off x="1672199" y="1828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7" name="Freeform: Shape 16"/>
          <p:cNvSpPr/>
          <p:nvPr/>
        </p:nvSpPr>
        <p:spPr>
          <a:xfrm>
            <a:off x="7657919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8" name="Freeform: Shape 17"/>
          <p:cNvSpPr/>
          <p:nvPr/>
        </p:nvSpPr>
        <p:spPr>
          <a:xfrm>
            <a:off x="5143320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9" name="Freeform: Shape 18"/>
          <p:cNvSpPr/>
          <p:nvPr/>
        </p:nvSpPr>
        <p:spPr>
          <a:xfrm>
            <a:off x="2628720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20" name="Freeform: Shape 19"/>
          <p:cNvSpPr/>
          <p:nvPr/>
        </p:nvSpPr>
        <p:spPr>
          <a:xfrm>
            <a:off x="228600" y="2743199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red</a:t>
            </a:r>
          </a:p>
        </p:txBody>
      </p:sp>
      <p:sp>
        <p:nvSpPr>
          <p:cNvPr id="21" name="Freeform: Shape 20"/>
          <p:cNvSpPr/>
          <p:nvPr/>
        </p:nvSpPr>
        <p:spPr>
          <a:xfrm>
            <a:off x="2743199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166</a:t>
            </a:r>
          </a:p>
        </p:txBody>
      </p:sp>
      <p:sp>
        <p:nvSpPr>
          <p:cNvPr id="22" name="Freeform: Shape 21"/>
          <p:cNvSpPr/>
          <p:nvPr/>
        </p:nvSpPr>
        <p:spPr>
          <a:xfrm>
            <a:off x="34290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</a:t>
            </a:r>
          </a:p>
        </p:txBody>
      </p:sp>
      <p:sp>
        <p:nvSpPr>
          <p:cNvPr id="23" name="Freeform: Shape 22"/>
          <p:cNvSpPr/>
          <p:nvPr/>
        </p:nvSpPr>
        <p:spPr>
          <a:xfrm>
            <a:off x="4114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7</a:t>
            </a:r>
          </a:p>
        </p:txBody>
      </p:sp>
      <p:sp>
        <p:nvSpPr>
          <p:cNvPr id="24" name="Freeform: Shape 23"/>
          <p:cNvSpPr/>
          <p:nvPr/>
        </p:nvSpPr>
        <p:spPr>
          <a:xfrm>
            <a:off x="5257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99</a:t>
            </a:r>
          </a:p>
        </p:txBody>
      </p:sp>
      <p:sp>
        <p:nvSpPr>
          <p:cNvPr id="25" name="Freeform: Shape 24"/>
          <p:cNvSpPr/>
          <p:nvPr/>
        </p:nvSpPr>
        <p:spPr>
          <a:xfrm>
            <a:off x="59436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55</a:t>
            </a:r>
          </a:p>
        </p:txBody>
      </p:sp>
      <p:sp>
        <p:nvSpPr>
          <p:cNvPr id="26" name="Freeform: Shape 25"/>
          <p:cNvSpPr/>
          <p:nvPr/>
        </p:nvSpPr>
        <p:spPr>
          <a:xfrm>
            <a:off x="66294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5</a:t>
            </a:r>
          </a:p>
        </p:txBody>
      </p:sp>
      <p:sp>
        <p:nvSpPr>
          <p:cNvPr id="27" name="Freeform: Shape 26"/>
          <p:cNvSpPr/>
          <p:nvPr/>
        </p:nvSpPr>
        <p:spPr>
          <a:xfrm>
            <a:off x="7750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255</a:t>
            </a:r>
          </a:p>
        </p:txBody>
      </p:sp>
      <p:sp>
        <p:nvSpPr>
          <p:cNvPr id="28" name="Freeform: Shape 27"/>
          <p:cNvSpPr/>
          <p:nvPr/>
        </p:nvSpPr>
        <p:spPr>
          <a:xfrm>
            <a:off x="84366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29" name="Freeform: Shape 28"/>
          <p:cNvSpPr/>
          <p:nvPr/>
        </p:nvSpPr>
        <p:spPr>
          <a:xfrm>
            <a:off x="91224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30" name="Freeform: Shape 29"/>
          <p:cNvSpPr/>
          <p:nvPr/>
        </p:nvSpPr>
        <p:spPr>
          <a:xfrm>
            <a:off x="1672199" y="2971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1" name="Freeform: Shape 30"/>
          <p:cNvSpPr/>
          <p:nvPr/>
        </p:nvSpPr>
        <p:spPr>
          <a:xfrm>
            <a:off x="7657919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2" name="Freeform: Shape 31"/>
          <p:cNvSpPr/>
          <p:nvPr/>
        </p:nvSpPr>
        <p:spPr>
          <a:xfrm>
            <a:off x="5143320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3" name="Freeform: Shape 32"/>
          <p:cNvSpPr/>
          <p:nvPr/>
        </p:nvSpPr>
        <p:spPr>
          <a:xfrm>
            <a:off x="2628720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4" name="Freeform: Shape 33"/>
          <p:cNvSpPr/>
          <p:nvPr/>
        </p:nvSpPr>
        <p:spPr>
          <a:xfrm>
            <a:off x="228600" y="3886200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gray</a:t>
            </a:r>
          </a:p>
        </p:txBody>
      </p:sp>
      <p:sp>
        <p:nvSpPr>
          <p:cNvPr id="35" name="Freeform: Shape 34"/>
          <p:cNvSpPr/>
          <p:nvPr/>
        </p:nvSpPr>
        <p:spPr>
          <a:xfrm>
            <a:off x="2743199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154</a:t>
            </a:r>
          </a:p>
        </p:txBody>
      </p:sp>
      <p:sp>
        <p:nvSpPr>
          <p:cNvPr id="36" name="Freeform: Shape 35"/>
          <p:cNvSpPr/>
          <p:nvPr/>
        </p:nvSpPr>
        <p:spPr>
          <a:xfrm>
            <a:off x="34290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156</a:t>
            </a:r>
          </a:p>
        </p:txBody>
      </p:sp>
      <p:sp>
        <p:nvSpPr>
          <p:cNvPr id="37" name="Freeform: Shape 36"/>
          <p:cNvSpPr/>
          <p:nvPr/>
        </p:nvSpPr>
        <p:spPr>
          <a:xfrm>
            <a:off x="4114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157</a:t>
            </a:r>
          </a:p>
        </p:txBody>
      </p:sp>
      <p:sp>
        <p:nvSpPr>
          <p:cNvPr id="38" name="Freeform: Shape 37"/>
          <p:cNvSpPr/>
          <p:nvPr/>
        </p:nvSpPr>
        <p:spPr>
          <a:xfrm>
            <a:off x="5257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243</a:t>
            </a:r>
          </a:p>
        </p:txBody>
      </p:sp>
      <p:sp>
        <p:nvSpPr>
          <p:cNvPr id="39" name="Freeform: Shape 38"/>
          <p:cNvSpPr/>
          <p:nvPr/>
        </p:nvSpPr>
        <p:spPr>
          <a:xfrm>
            <a:off x="59436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242</a:t>
            </a:r>
          </a:p>
        </p:txBody>
      </p:sp>
      <p:sp>
        <p:nvSpPr>
          <p:cNvPr id="40" name="Freeform: Shape 39"/>
          <p:cNvSpPr/>
          <p:nvPr/>
        </p:nvSpPr>
        <p:spPr>
          <a:xfrm>
            <a:off x="66294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254</a:t>
            </a:r>
          </a:p>
        </p:txBody>
      </p:sp>
      <p:sp>
        <p:nvSpPr>
          <p:cNvPr id="41" name="Freeform: Shape 40"/>
          <p:cNvSpPr/>
          <p:nvPr/>
        </p:nvSpPr>
        <p:spPr>
          <a:xfrm>
            <a:off x="7750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140</a:t>
            </a:r>
          </a:p>
        </p:txBody>
      </p:sp>
      <p:sp>
        <p:nvSpPr>
          <p:cNvPr id="42" name="Freeform: Shape 41"/>
          <p:cNvSpPr/>
          <p:nvPr/>
        </p:nvSpPr>
        <p:spPr>
          <a:xfrm>
            <a:off x="84366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143</a:t>
            </a:r>
          </a:p>
        </p:txBody>
      </p:sp>
      <p:sp>
        <p:nvSpPr>
          <p:cNvPr id="43" name="Freeform: Shape 42"/>
          <p:cNvSpPr/>
          <p:nvPr/>
        </p:nvSpPr>
        <p:spPr>
          <a:xfrm>
            <a:off x="91224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148</a:t>
            </a:r>
          </a:p>
        </p:txBody>
      </p:sp>
      <p:sp>
        <p:nvSpPr>
          <p:cNvPr id="44" name="Freeform: Shape 43"/>
          <p:cNvSpPr/>
          <p:nvPr/>
        </p:nvSpPr>
        <p:spPr>
          <a:xfrm>
            <a:off x="1672199" y="4114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0" y="5943600"/>
            <a:ext cx="10080000" cy="5824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solidFill>
                  <a:srgbClr val="800000"/>
                </a:solidFill>
                <a:latin typeface="Courier New" pitchFamily="49"/>
                <a:ea typeface="Droid Sans Fallback" pitchFamily="2"/>
                <a:cs typeface="Lohit Hindi" pitchFamily="2"/>
              </a:rPr>
              <a:t>HashMap&lt;String,</a:t>
            </a:r>
            <a:r>
              <a:rPr lang="en-US" sz="3200" b="1" i="1" u="none" strike="noStrike" kern="1200">
                <a:ln>
                  <a:noFill/>
                </a:ln>
                <a:solidFill>
                  <a:srgbClr val="800000"/>
                </a:solidFill>
                <a:latin typeface="Arial" pitchFamily="18"/>
                <a:ea typeface="Droid Sans Fallback" pitchFamily="2"/>
                <a:cs typeface="Lohit Hindi" pitchFamily="2"/>
              </a:rPr>
              <a:t> </a:t>
            </a:r>
            <a:r>
              <a:rPr lang="en-US" sz="3200" b="1" i="1" u="none" strike="noStrike" kern="1200">
                <a:ln>
                  <a:noFill/>
                </a:ln>
                <a:solidFill>
                  <a:srgbClr val="0000FF"/>
                </a:solidFill>
                <a:latin typeface="Arial" pitchFamily="18"/>
                <a:ea typeface="Droid Sans Fallback" pitchFamily="2"/>
                <a:cs typeface="Lohit Hindi" pitchFamily="2"/>
              </a:rPr>
              <a:t>list of colors</a:t>
            </a:r>
            <a:r>
              <a:rPr lang="en-US" sz="3200" b="1" i="0" u="none" strike="noStrike" kern="1200">
                <a:ln>
                  <a:noFill/>
                </a:ln>
                <a:solidFill>
                  <a:srgbClr val="800000"/>
                </a:solidFill>
                <a:latin typeface="Courier New" pitchFamily="49"/>
                <a:ea typeface="Droid Sans Fallback" pitchFamily="2"/>
                <a:cs typeface="Lohit Hindi" pitchFamily="2"/>
              </a:rPr>
              <a:t>&gt;</a:t>
            </a:r>
          </a:p>
        </p:txBody>
      </p:sp>
      <p:sp>
        <p:nvSpPr>
          <p:cNvPr id="46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How </a:t>
            </a:r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to Structure Data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771701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/>
        </p:nvSpPr>
        <p:spPr>
          <a:xfrm>
            <a:off x="7657919" y="1650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" name="Freeform: Shape 2"/>
          <p:cNvSpPr/>
          <p:nvPr/>
        </p:nvSpPr>
        <p:spPr>
          <a:xfrm>
            <a:off x="5143320" y="1650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4" name="Freeform: Shape 3"/>
          <p:cNvSpPr/>
          <p:nvPr/>
        </p:nvSpPr>
        <p:spPr>
          <a:xfrm>
            <a:off x="2628720" y="1654919"/>
            <a:ext cx="2286000" cy="10331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6" name="Freeform: Shape 5"/>
          <p:cNvSpPr/>
          <p:nvPr/>
        </p:nvSpPr>
        <p:spPr>
          <a:xfrm>
            <a:off x="228600" y="1600200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blue</a:t>
            </a:r>
          </a:p>
        </p:txBody>
      </p:sp>
      <p:sp>
        <p:nvSpPr>
          <p:cNvPr id="7" name="Freeform: Shape 6"/>
          <p:cNvSpPr/>
          <p:nvPr/>
        </p:nvSpPr>
        <p:spPr>
          <a:xfrm>
            <a:off x="2743199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</a:t>
            </a:r>
          </a:p>
        </p:txBody>
      </p:sp>
      <p:sp>
        <p:nvSpPr>
          <p:cNvPr id="8" name="Freeform: Shape 7"/>
          <p:cNvSpPr/>
          <p:nvPr/>
        </p:nvSpPr>
        <p:spPr>
          <a:xfrm>
            <a:off x="34290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137</a:t>
            </a:r>
          </a:p>
        </p:txBody>
      </p:sp>
      <p:sp>
        <p:nvSpPr>
          <p:cNvPr id="9" name="Freeform: Shape 8"/>
          <p:cNvSpPr/>
          <p:nvPr/>
        </p:nvSpPr>
        <p:spPr>
          <a:xfrm>
            <a:off x="4114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255</a:t>
            </a:r>
          </a:p>
        </p:txBody>
      </p:sp>
      <p:sp>
        <p:nvSpPr>
          <p:cNvPr id="10" name="Freeform: Shape 9"/>
          <p:cNvSpPr/>
          <p:nvPr/>
        </p:nvSpPr>
        <p:spPr>
          <a:xfrm>
            <a:off x="5257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11" name="Freeform: Shape 10"/>
          <p:cNvSpPr/>
          <p:nvPr/>
        </p:nvSpPr>
        <p:spPr>
          <a:xfrm>
            <a:off x="59436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12" name="Freeform: Shape 11"/>
          <p:cNvSpPr/>
          <p:nvPr/>
        </p:nvSpPr>
        <p:spPr>
          <a:xfrm>
            <a:off x="66294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127</a:t>
            </a:r>
          </a:p>
        </p:txBody>
      </p:sp>
      <p:sp>
        <p:nvSpPr>
          <p:cNvPr id="13" name="Freeform: Shape 12"/>
          <p:cNvSpPr/>
          <p:nvPr/>
        </p:nvSpPr>
        <p:spPr>
          <a:xfrm>
            <a:off x="7750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88</a:t>
            </a:r>
          </a:p>
        </p:txBody>
      </p:sp>
      <p:sp>
        <p:nvSpPr>
          <p:cNvPr id="14" name="Freeform: Shape 13"/>
          <p:cNvSpPr/>
          <p:nvPr/>
        </p:nvSpPr>
        <p:spPr>
          <a:xfrm>
            <a:off x="84366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88</a:t>
            </a:r>
          </a:p>
        </p:txBody>
      </p:sp>
      <p:sp>
        <p:nvSpPr>
          <p:cNvPr id="15" name="Freeform: Shape 14"/>
          <p:cNvSpPr/>
          <p:nvPr/>
        </p:nvSpPr>
        <p:spPr>
          <a:xfrm>
            <a:off x="91224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190</a:t>
            </a:r>
          </a:p>
        </p:txBody>
      </p:sp>
      <p:sp>
        <p:nvSpPr>
          <p:cNvPr id="16" name="Freeform: Shape 15"/>
          <p:cNvSpPr/>
          <p:nvPr/>
        </p:nvSpPr>
        <p:spPr>
          <a:xfrm>
            <a:off x="1672199" y="1828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7" name="Freeform: Shape 16"/>
          <p:cNvSpPr/>
          <p:nvPr/>
        </p:nvSpPr>
        <p:spPr>
          <a:xfrm>
            <a:off x="7657919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8" name="Freeform: Shape 17"/>
          <p:cNvSpPr/>
          <p:nvPr/>
        </p:nvSpPr>
        <p:spPr>
          <a:xfrm>
            <a:off x="5143320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9" name="Freeform: Shape 18"/>
          <p:cNvSpPr/>
          <p:nvPr/>
        </p:nvSpPr>
        <p:spPr>
          <a:xfrm>
            <a:off x="2628720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20" name="Freeform: Shape 19"/>
          <p:cNvSpPr/>
          <p:nvPr/>
        </p:nvSpPr>
        <p:spPr>
          <a:xfrm>
            <a:off x="228600" y="2743199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red</a:t>
            </a:r>
          </a:p>
        </p:txBody>
      </p:sp>
      <p:sp>
        <p:nvSpPr>
          <p:cNvPr id="21" name="Freeform: Shape 20"/>
          <p:cNvSpPr/>
          <p:nvPr/>
        </p:nvSpPr>
        <p:spPr>
          <a:xfrm>
            <a:off x="2743199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166</a:t>
            </a:r>
          </a:p>
        </p:txBody>
      </p:sp>
      <p:sp>
        <p:nvSpPr>
          <p:cNvPr id="22" name="Freeform: Shape 21"/>
          <p:cNvSpPr/>
          <p:nvPr/>
        </p:nvSpPr>
        <p:spPr>
          <a:xfrm>
            <a:off x="34290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</a:t>
            </a:r>
          </a:p>
        </p:txBody>
      </p:sp>
      <p:sp>
        <p:nvSpPr>
          <p:cNvPr id="23" name="Freeform: Shape 22"/>
          <p:cNvSpPr/>
          <p:nvPr/>
        </p:nvSpPr>
        <p:spPr>
          <a:xfrm>
            <a:off x="4114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7</a:t>
            </a:r>
          </a:p>
        </p:txBody>
      </p:sp>
      <p:sp>
        <p:nvSpPr>
          <p:cNvPr id="24" name="Freeform: Shape 23"/>
          <p:cNvSpPr/>
          <p:nvPr/>
        </p:nvSpPr>
        <p:spPr>
          <a:xfrm>
            <a:off x="5257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99</a:t>
            </a:r>
          </a:p>
        </p:txBody>
      </p:sp>
      <p:sp>
        <p:nvSpPr>
          <p:cNvPr id="25" name="Freeform: Shape 24"/>
          <p:cNvSpPr/>
          <p:nvPr/>
        </p:nvSpPr>
        <p:spPr>
          <a:xfrm>
            <a:off x="59436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55</a:t>
            </a:r>
          </a:p>
        </p:txBody>
      </p:sp>
      <p:sp>
        <p:nvSpPr>
          <p:cNvPr id="26" name="Freeform: Shape 25"/>
          <p:cNvSpPr/>
          <p:nvPr/>
        </p:nvSpPr>
        <p:spPr>
          <a:xfrm>
            <a:off x="66294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5</a:t>
            </a:r>
          </a:p>
        </p:txBody>
      </p:sp>
      <p:sp>
        <p:nvSpPr>
          <p:cNvPr id="27" name="Freeform: Shape 26"/>
          <p:cNvSpPr/>
          <p:nvPr/>
        </p:nvSpPr>
        <p:spPr>
          <a:xfrm>
            <a:off x="7750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255</a:t>
            </a:r>
          </a:p>
        </p:txBody>
      </p:sp>
      <p:sp>
        <p:nvSpPr>
          <p:cNvPr id="28" name="Freeform: Shape 27"/>
          <p:cNvSpPr/>
          <p:nvPr/>
        </p:nvSpPr>
        <p:spPr>
          <a:xfrm>
            <a:off x="84366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29" name="Freeform: Shape 28"/>
          <p:cNvSpPr/>
          <p:nvPr/>
        </p:nvSpPr>
        <p:spPr>
          <a:xfrm>
            <a:off x="91224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30" name="Freeform: Shape 29"/>
          <p:cNvSpPr/>
          <p:nvPr/>
        </p:nvSpPr>
        <p:spPr>
          <a:xfrm>
            <a:off x="1672199" y="2971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1" name="Freeform: Shape 30"/>
          <p:cNvSpPr/>
          <p:nvPr/>
        </p:nvSpPr>
        <p:spPr>
          <a:xfrm>
            <a:off x="7657919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2" name="Freeform: Shape 31"/>
          <p:cNvSpPr/>
          <p:nvPr/>
        </p:nvSpPr>
        <p:spPr>
          <a:xfrm>
            <a:off x="5143320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3" name="Freeform: Shape 32"/>
          <p:cNvSpPr/>
          <p:nvPr/>
        </p:nvSpPr>
        <p:spPr>
          <a:xfrm>
            <a:off x="2628720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4" name="Freeform: Shape 33"/>
          <p:cNvSpPr/>
          <p:nvPr/>
        </p:nvSpPr>
        <p:spPr>
          <a:xfrm>
            <a:off x="228600" y="3886200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gray</a:t>
            </a:r>
          </a:p>
        </p:txBody>
      </p:sp>
      <p:sp>
        <p:nvSpPr>
          <p:cNvPr id="35" name="Freeform: Shape 34"/>
          <p:cNvSpPr/>
          <p:nvPr/>
        </p:nvSpPr>
        <p:spPr>
          <a:xfrm>
            <a:off x="2743199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154</a:t>
            </a:r>
          </a:p>
        </p:txBody>
      </p:sp>
      <p:sp>
        <p:nvSpPr>
          <p:cNvPr id="36" name="Freeform: Shape 35"/>
          <p:cNvSpPr/>
          <p:nvPr/>
        </p:nvSpPr>
        <p:spPr>
          <a:xfrm>
            <a:off x="34290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156</a:t>
            </a:r>
          </a:p>
        </p:txBody>
      </p:sp>
      <p:sp>
        <p:nvSpPr>
          <p:cNvPr id="37" name="Freeform: Shape 36"/>
          <p:cNvSpPr/>
          <p:nvPr/>
        </p:nvSpPr>
        <p:spPr>
          <a:xfrm>
            <a:off x="4114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157</a:t>
            </a:r>
          </a:p>
        </p:txBody>
      </p:sp>
      <p:sp>
        <p:nvSpPr>
          <p:cNvPr id="38" name="Freeform: Shape 37"/>
          <p:cNvSpPr/>
          <p:nvPr/>
        </p:nvSpPr>
        <p:spPr>
          <a:xfrm>
            <a:off x="5257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243</a:t>
            </a:r>
          </a:p>
        </p:txBody>
      </p:sp>
      <p:sp>
        <p:nvSpPr>
          <p:cNvPr id="39" name="Freeform: Shape 38"/>
          <p:cNvSpPr/>
          <p:nvPr/>
        </p:nvSpPr>
        <p:spPr>
          <a:xfrm>
            <a:off x="59436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242</a:t>
            </a:r>
          </a:p>
        </p:txBody>
      </p:sp>
      <p:sp>
        <p:nvSpPr>
          <p:cNvPr id="40" name="Freeform: Shape 39"/>
          <p:cNvSpPr/>
          <p:nvPr/>
        </p:nvSpPr>
        <p:spPr>
          <a:xfrm>
            <a:off x="66294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254</a:t>
            </a:r>
          </a:p>
        </p:txBody>
      </p:sp>
      <p:sp>
        <p:nvSpPr>
          <p:cNvPr id="41" name="Freeform: Shape 40"/>
          <p:cNvSpPr/>
          <p:nvPr/>
        </p:nvSpPr>
        <p:spPr>
          <a:xfrm>
            <a:off x="7750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140</a:t>
            </a:r>
          </a:p>
        </p:txBody>
      </p:sp>
      <p:sp>
        <p:nvSpPr>
          <p:cNvPr id="42" name="Freeform: Shape 41"/>
          <p:cNvSpPr/>
          <p:nvPr/>
        </p:nvSpPr>
        <p:spPr>
          <a:xfrm>
            <a:off x="84366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143</a:t>
            </a:r>
          </a:p>
        </p:txBody>
      </p:sp>
      <p:sp>
        <p:nvSpPr>
          <p:cNvPr id="43" name="Freeform: Shape 42"/>
          <p:cNvSpPr/>
          <p:nvPr/>
        </p:nvSpPr>
        <p:spPr>
          <a:xfrm>
            <a:off x="91224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148</a:t>
            </a:r>
          </a:p>
        </p:txBody>
      </p:sp>
      <p:sp>
        <p:nvSpPr>
          <p:cNvPr id="44" name="Freeform: Shape 43"/>
          <p:cNvSpPr/>
          <p:nvPr/>
        </p:nvSpPr>
        <p:spPr>
          <a:xfrm>
            <a:off x="1672199" y="4114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0" y="5943600"/>
            <a:ext cx="10080000" cy="5824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solidFill>
                  <a:srgbClr val="800000"/>
                </a:solidFill>
                <a:latin typeface="Courier New" pitchFamily="49"/>
                <a:ea typeface="Droid Sans Fallback" pitchFamily="2"/>
                <a:cs typeface="Lohit Hindi" pitchFamily="2"/>
              </a:rPr>
              <a:t>HashMap&lt;String, ArrayList&lt;</a:t>
            </a:r>
            <a:r>
              <a:rPr lang="en-US" sz="3200" b="1" i="1" u="none" strike="noStrike" kern="1200">
                <a:ln>
                  <a:noFill/>
                </a:ln>
                <a:solidFill>
                  <a:srgbClr val="0000FF"/>
                </a:solidFill>
                <a:latin typeface="Arial" pitchFamily="18"/>
                <a:ea typeface="Droid Sans Fallback" pitchFamily="2"/>
                <a:cs typeface="Lohit Hindi" pitchFamily="2"/>
              </a:rPr>
              <a:t>color</a:t>
            </a:r>
            <a:r>
              <a:rPr lang="en-US" sz="3200" b="1" i="0" u="none" strike="noStrike" kern="1200">
                <a:ln>
                  <a:noFill/>
                </a:ln>
                <a:solidFill>
                  <a:srgbClr val="800000"/>
                </a:solidFill>
                <a:latin typeface="Courier New" pitchFamily="49"/>
                <a:ea typeface="Droid Sans Fallback" pitchFamily="2"/>
                <a:cs typeface="Lohit Hindi" pitchFamily="2"/>
              </a:rPr>
              <a:t>&gt;&gt;</a:t>
            </a:r>
          </a:p>
        </p:txBody>
      </p:sp>
      <p:sp>
        <p:nvSpPr>
          <p:cNvPr id="46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How </a:t>
            </a:r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to Structure Data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04953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/>
        </p:nvSpPr>
        <p:spPr>
          <a:xfrm>
            <a:off x="7657919" y="1650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" name="Freeform: Shape 2"/>
          <p:cNvSpPr/>
          <p:nvPr/>
        </p:nvSpPr>
        <p:spPr>
          <a:xfrm>
            <a:off x="5143320" y="1650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4" name="Freeform: Shape 3"/>
          <p:cNvSpPr/>
          <p:nvPr/>
        </p:nvSpPr>
        <p:spPr>
          <a:xfrm>
            <a:off x="2628720" y="1654919"/>
            <a:ext cx="2286000" cy="10331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6" name="Freeform: Shape 5"/>
          <p:cNvSpPr/>
          <p:nvPr/>
        </p:nvSpPr>
        <p:spPr>
          <a:xfrm>
            <a:off x="228600" y="1600200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blue</a:t>
            </a:r>
          </a:p>
        </p:txBody>
      </p:sp>
      <p:sp>
        <p:nvSpPr>
          <p:cNvPr id="7" name="Freeform: Shape 6"/>
          <p:cNvSpPr/>
          <p:nvPr/>
        </p:nvSpPr>
        <p:spPr>
          <a:xfrm>
            <a:off x="2743199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</a:t>
            </a:r>
          </a:p>
        </p:txBody>
      </p:sp>
      <p:sp>
        <p:nvSpPr>
          <p:cNvPr id="8" name="Freeform: Shape 7"/>
          <p:cNvSpPr/>
          <p:nvPr/>
        </p:nvSpPr>
        <p:spPr>
          <a:xfrm>
            <a:off x="34290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137</a:t>
            </a:r>
          </a:p>
        </p:txBody>
      </p:sp>
      <p:sp>
        <p:nvSpPr>
          <p:cNvPr id="9" name="Freeform: Shape 8"/>
          <p:cNvSpPr/>
          <p:nvPr/>
        </p:nvSpPr>
        <p:spPr>
          <a:xfrm>
            <a:off x="4114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255</a:t>
            </a:r>
          </a:p>
        </p:txBody>
      </p:sp>
      <p:sp>
        <p:nvSpPr>
          <p:cNvPr id="10" name="Freeform: Shape 9"/>
          <p:cNvSpPr/>
          <p:nvPr/>
        </p:nvSpPr>
        <p:spPr>
          <a:xfrm>
            <a:off x="5257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11" name="Freeform: Shape 10"/>
          <p:cNvSpPr/>
          <p:nvPr/>
        </p:nvSpPr>
        <p:spPr>
          <a:xfrm>
            <a:off x="59436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12" name="Freeform: Shape 11"/>
          <p:cNvSpPr/>
          <p:nvPr/>
        </p:nvSpPr>
        <p:spPr>
          <a:xfrm>
            <a:off x="66294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127</a:t>
            </a:r>
          </a:p>
        </p:txBody>
      </p:sp>
      <p:sp>
        <p:nvSpPr>
          <p:cNvPr id="13" name="Freeform: Shape 12"/>
          <p:cNvSpPr/>
          <p:nvPr/>
        </p:nvSpPr>
        <p:spPr>
          <a:xfrm>
            <a:off x="77508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88</a:t>
            </a:r>
          </a:p>
        </p:txBody>
      </p:sp>
      <p:sp>
        <p:nvSpPr>
          <p:cNvPr id="14" name="Freeform: Shape 13"/>
          <p:cNvSpPr/>
          <p:nvPr/>
        </p:nvSpPr>
        <p:spPr>
          <a:xfrm>
            <a:off x="84366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88</a:t>
            </a:r>
          </a:p>
        </p:txBody>
      </p:sp>
      <p:sp>
        <p:nvSpPr>
          <p:cNvPr id="15" name="Freeform: Shape 14"/>
          <p:cNvSpPr/>
          <p:nvPr/>
        </p:nvSpPr>
        <p:spPr>
          <a:xfrm>
            <a:off x="9122400" y="1828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190</a:t>
            </a:r>
          </a:p>
        </p:txBody>
      </p:sp>
      <p:sp>
        <p:nvSpPr>
          <p:cNvPr id="16" name="Freeform: Shape 15"/>
          <p:cNvSpPr/>
          <p:nvPr/>
        </p:nvSpPr>
        <p:spPr>
          <a:xfrm>
            <a:off x="1672199" y="1828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7" name="Freeform: Shape 16"/>
          <p:cNvSpPr/>
          <p:nvPr/>
        </p:nvSpPr>
        <p:spPr>
          <a:xfrm>
            <a:off x="7657919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8" name="Freeform: Shape 17"/>
          <p:cNvSpPr/>
          <p:nvPr/>
        </p:nvSpPr>
        <p:spPr>
          <a:xfrm>
            <a:off x="5143320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19" name="Freeform: Shape 18"/>
          <p:cNvSpPr/>
          <p:nvPr/>
        </p:nvSpPr>
        <p:spPr>
          <a:xfrm>
            <a:off x="2628720" y="2793240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20" name="Freeform: Shape 19"/>
          <p:cNvSpPr/>
          <p:nvPr/>
        </p:nvSpPr>
        <p:spPr>
          <a:xfrm>
            <a:off x="228600" y="2743199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red</a:t>
            </a:r>
          </a:p>
        </p:txBody>
      </p:sp>
      <p:sp>
        <p:nvSpPr>
          <p:cNvPr id="21" name="Freeform: Shape 20"/>
          <p:cNvSpPr/>
          <p:nvPr/>
        </p:nvSpPr>
        <p:spPr>
          <a:xfrm>
            <a:off x="2743199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166</a:t>
            </a:r>
          </a:p>
        </p:txBody>
      </p:sp>
      <p:sp>
        <p:nvSpPr>
          <p:cNvPr id="22" name="Freeform: Shape 21"/>
          <p:cNvSpPr/>
          <p:nvPr/>
        </p:nvSpPr>
        <p:spPr>
          <a:xfrm>
            <a:off x="34290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</a:t>
            </a:r>
          </a:p>
        </p:txBody>
      </p:sp>
      <p:sp>
        <p:nvSpPr>
          <p:cNvPr id="23" name="Freeform: Shape 22"/>
          <p:cNvSpPr/>
          <p:nvPr/>
        </p:nvSpPr>
        <p:spPr>
          <a:xfrm>
            <a:off x="4114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7</a:t>
            </a:r>
          </a:p>
        </p:txBody>
      </p:sp>
      <p:sp>
        <p:nvSpPr>
          <p:cNvPr id="24" name="Freeform: Shape 23"/>
          <p:cNvSpPr/>
          <p:nvPr/>
        </p:nvSpPr>
        <p:spPr>
          <a:xfrm>
            <a:off x="5257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99</a:t>
            </a:r>
          </a:p>
        </p:txBody>
      </p:sp>
      <p:sp>
        <p:nvSpPr>
          <p:cNvPr id="25" name="Freeform: Shape 24"/>
          <p:cNvSpPr/>
          <p:nvPr/>
        </p:nvSpPr>
        <p:spPr>
          <a:xfrm>
            <a:off x="59436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55</a:t>
            </a:r>
          </a:p>
        </p:txBody>
      </p:sp>
      <p:sp>
        <p:nvSpPr>
          <p:cNvPr id="26" name="Freeform: Shape 25"/>
          <p:cNvSpPr/>
          <p:nvPr/>
        </p:nvSpPr>
        <p:spPr>
          <a:xfrm>
            <a:off x="66294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5</a:t>
            </a:r>
          </a:p>
        </p:txBody>
      </p:sp>
      <p:sp>
        <p:nvSpPr>
          <p:cNvPr id="27" name="Freeform: Shape 26"/>
          <p:cNvSpPr/>
          <p:nvPr/>
        </p:nvSpPr>
        <p:spPr>
          <a:xfrm>
            <a:off x="77508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255</a:t>
            </a:r>
          </a:p>
        </p:txBody>
      </p:sp>
      <p:sp>
        <p:nvSpPr>
          <p:cNvPr id="28" name="Freeform: Shape 27"/>
          <p:cNvSpPr/>
          <p:nvPr/>
        </p:nvSpPr>
        <p:spPr>
          <a:xfrm>
            <a:off x="84366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29" name="Freeform: Shape 28"/>
          <p:cNvSpPr/>
          <p:nvPr/>
        </p:nvSpPr>
        <p:spPr>
          <a:xfrm>
            <a:off x="9122400" y="2971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0</a:t>
            </a:r>
          </a:p>
        </p:txBody>
      </p:sp>
      <p:sp>
        <p:nvSpPr>
          <p:cNvPr id="30" name="Freeform: Shape 29"/>
          <p:cNvSpPr/>
          <p:nvPr/>
        </p:nvSpPr>
        <p:spPr>
          <a:xfrm>
            <a:off x="1672199" y="2971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1" name="Freeform: Shape 30"/>
          <p:cNvSpPr/>
          <p:nvPr/>
        </p:nvSpPr>
        <p:spPr>
          <a:xfrm>
            <a:off x="7657919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2" name="Freeform: Shape 31"/>
          <p:cNvSpPr/>
          <p:nvPr/>
        </p:nvSpPr>
        <p:spPr>
          <a:xfrm>
            <a:off x="5143320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3" name="Freeform: Shape 32"/>
          <p:cNvSpPr/>
          <p:nvPr/>
        </p:nvSpPr>
        <p:spPr>
          <a:xfrm>
            <a:off x="2628720" y="3936239"/>
            <a:ext cx="2286000" cy="104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32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34" name="Freeform: Shape 33"/>
          <p:cNvSpPr/>
          <p:nvPr/>
        </p:nvSpPr>
        <p:spPr>
          <a:xfrm>
            <a:off x="228600" y="3886200"/>
            <a:ext cx="1371599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gray</a:t>
            </a:r>
          </a:p>
        </p:txBody>
      </p:sp>
      <p:sp>
        <p:nvSpPr>
          <p:cNvPr id="35" name="Freeform: Shape 34"/>
          <p:cNvSpPr/>
          <p:nvPr/>
        </p:nvSpPr>
        <p:spPr>
          <a:xfrm>
            <a:off x="2743199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154</a:t>
            </a:r>
          </a:p>
        </p:txBody>
      </p:sp>
      <p:sp>
        <p:nvSpPr>
          <p:cNvPr id="36" name="Freeform: Shape 35"/>
          <p:cNvSpPr/>
          <p:nvPr/>
        </p:nvSpPr>
        <p:spPr>
          <a:xfrm>
            <a:off x="34290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156</a:t>
            </a:r>
          </a:p>
        </p:txBody>
      </p:sp>
      <p:sp>
        <p:nvSpPr>
          <p:cNvPr id="37" name="Freeform: Shape 36"/>
          <p:cNvSpPr/>
          <p:nvPr/>
        </p:nvSpPr>
        <p:spPr>
          <a:xfrm>
            <a:off x="4114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157</a:t>
            </a:r>
          </a:p>
        </p:txBody>
      </p:sp>
      <p:sp>
        <p:nvSpPr>
          <p:cNvPr id="38" name="Freeform: Shape 37"/>
          <p:cNvSpPr/>
          <p:nvPr/>
        </p:nvSpPr>
        <p:spPr>
          <a:xfrm>
            <a:off x="5257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243</a:t>
            </a:r>
          </a:p>
        </p:txBody>
      </p:sp>
      <p:sp>
        <p:nvSpPr>
          <p:cNvPr id="39" name="Freeform: Shape 38"/>
          <p:cNvSpPr/>
          <p:nvPr/>
        </p:nvSpPr>
        <p:spPr>
          <a:xfrm>
            <a:off x="59436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242</a:t>
            </a:r>
          </a:p>
        </p:txBody>
      </p:sp>
      <p:sp>
        <p:nvSpPr>
          <p:cNvPr id="40" name="Freeform: Shape 39"/>
          <p:cNvSpPr/>
          <p:nvPr/>
        </p:nvSpPr>
        <p:spPr>
          <a:xfrm>
            <a:off x="66294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254</a:t>
            </a:r>
          </a:p>
        </p:txBody>
      </p:sp>
      <p:sp>
        <p:nvSpPr>
          <p:cNvPr id="41" name="Freeform: Shape 40"/>
          <p:cNvSpPr/>
          <p:nvPr/>
        </p:nvSpPr>
        <p:spPr>
          <a:xfrm>
            <a:off x="77508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140</a:t>
            </a:r>
          </a:p>
        </p:txBody>
      </p:sp>
      <p:sp>
        <p:nvSpPr>
          <p:cNvPr id="42" name="Freeform: Shape 41"/>
          <p:cNvSpPr/>
          <p:nvPr/>
        </p:nvSpPr>
        <p:spPr>
          <a:xfrm>
            <a:off x="84366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143</a:t>
            </a:r>
          </a:p>
        </p:txBody>
      </p:sp>
      <p:sp>
        <p:nvSpPr>
          <p:cNvPr id="43" name="Freeform: Shape 42"/>
          <p:cNvSpPr/>
          <p:nvPr/>
        </p:nvSpPr>
        <p:spPr>
          <a:xfrm>
            <a:off x="9122400" y="4114800"/>
            <a:ext cx="685799" cy="685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DejaVu Serif" pitchFamily="18"/>
                <a:ea typeface="Droid Sans Fallback" pitchFamily="2"/>
                <a:cs typeface="Lohit Hindi" pitchFamily="2"/>
              </a:rPr>
              <a:t>148</a:t>
            </a:r>
          </a:p>
        </p:txBody>
      </p:sp>
      <p:sp>
        <p:nvSpPr>
          <p:cNvPr id="44" name="Freeform: Shape 43"/>
          <p:cNvSpPr/>
          <p:nvPr/>
        </p:nvSpPr>
        <p:spPr>
          <a:xfrm>
            <a:off x="1672199" y="4114800"/>
            <a:ext cx="914400" cy="685799"/>
          </a:xfrm>
          <a:custGeom>
            <a:avLst>
              <a:gd name="f0" fmla="val 9304"/>
              <a:gd name="f1" fmla="val 57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Lohit Hindi" pitchFamily="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0" y="5943600"/>
            <a:ext cx="10080000" cy="5824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1" u="none" strike="noStrike" kern="1200">
                <a:ln>
                  <a:noFill/>
                </a:ln>
                <a:solidFill>
                  <a:srgbClr val="FFFFFF"/>
                </a:solidFill>
                <a:latin typeface="Arial" pitchFamily="34"/>
                <a:ea typeface="Droid Sans Fallback" pitchFamily="2"/>
                <a:cs typeface="Lohit Hindi" pitchFamily="2"/>
              </a:rPr>
              <a:t>B</a:t>
            </a:r>
            <a:r>
              <a:rPr lang="en-US" sz="3200" b="1" i="0" u="none" strike="noStrike" kern="1200">
                <a:ln>
                  <a:noFill/>
                </a:ln>
                <a:solidFill>
                  <a:srgbClr val="800000"/>
                </a:solidFill>
                <a:latin typeface="Courier New" pitchFamily="49"/>
                <a:ea typeface="Droid Sans Fallback" pitchFamily="2"/>
                <a:cs typeface="Lohit Hindi" pitchFamily="2"/>
              </a:rPr>
              <a:t>HashMap&lt;String, ArrayList&lt;Color&gt;&gt;</a:t>
            </a:r>
            <a:r>
              <a:rPr lang="en-US" sz="3200" b="1" i="1" u="none" strike="noStrike" kern="1200">
                <a:ln>
                  <a:noFill/>
                </a:ln>
                <a:solidFill>
                  <a:srgbClr val="FFFFFF"/>
                </a:solidFill>
                <a:latin typeface="Arial" pitchFamily="34"/>
                <a:ea typeface="Droid Sans Fallback" pitchFamily="2"/>
                <a:cs typeface="Lohit Hindi" pitchFamily="2"/>
              </a:rPr>
              <a:t>B</a:t>
            </a:r>
          </a:p>
        </p:txBody>
      </p:sp>
      <p:sp>
        <p:nvSpPr>
          <p:cNvPr id="46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How </a:t>
            </a:r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to Structure Data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9803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Displaying Colors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00C5E8-BAEA-3045-B077-0A74CD3D7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987" y="1265237"/>
            <a:ext cx="5962650" cy="55134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8C276C-3D47-4C44-AA31-2B6D93110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912" y="0"/>
            <a:ext cx="849115" cy="79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6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>
          <a:xfrm>
            <a:off x="503999" y="1769040"/>
            <a:ext cx="9071640" cy="4989600"/>
          </a:xfrm>
        </p:spPr>
        <p:txBody>
          <a:bodyPr anchor="ctr"/>
          <a:lstStyle/>
          <a:p>
            <a:pPr lvl="0" algn="ctr"/>
            <a:r>
              <a:rPr lang="en-US" sz="2600" dirty="0">
                <a:hlinkClick r:id="rId3"/>
              </a:rPr>
              <a:t>http://blog.xkcd.com/2010/05/03/color-survey-results/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Further Reading</a:t>
            </a:r>
          </a:p>
        </p:txBody>
      </p:sp>
    </p:spTree>
    <p:extLst>
      <p:ext uri="{BB962C8B-B14F-4D97-AF65-F5344CB8AC3E}">
        <p14:creationId xmlns:p14="http://schemas.microsoft.com/office/powerpoint/2010/main" val="2041055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3512" y="1036637"/>
            <a:ext cx="10591800" cy="5244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solidFill>
                  <a:srgbClr val="0432FF"/>
                </a:solidFill>
                <a:latin typeface="+mn-lt"/>
              </a:rPr>
              <a:t>Make a </a:t>
            </a:r>
            <a:r>
              <a:rPr lang="en-US" sz="2400" dirty="0" err="1">
                <a:solidFill>
                  <a:srgbClr val="0432FF"/>
                </a:solidFill>
                <a:latin typeface="+mn-lt"/>
              </a:rPr>
              <a:t>HashMap</a:t>
            </a: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0432FF"/>
                </a:solidFill>
                <a:latin typeface="+mn-lt"/>
              </a:rPr>
              <a:t>Put and get values into a map</a:t>
            </a: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0432FF"/>
                </a:solidFill>
                <a:latin typeface="+mn-lt"/>
              </a:rPr>
              <a:t>Some useful other methods</a:t>
            </a:r>
          </a:p>
          <a:p>
            <a:pPr marL="342900" indent="-342900">
              <a:buAutoNum type="arabicPeriod"/>
            </a:pPr>
            <a:endParaRPr lang="en-US" altLang="en-US" b="1" dirty="0">
              <a:solidFill>
                <a:srgbClr val="0432FF"/>
              </a:solidFill>
              <a:latin typeface="+mn-lt"/>
              <a:ea typeface="Courier" charset="0"/>
              <a:cs typeface="Courier" charset="0"/>
            </a:endParaRP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size =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myMap.size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myMap.contains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(key); // returns true or false if key is in map</a:t>
            </a: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myMap.keySet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myMap.remove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(key); // make like a tree and leave!</a:t>
            </a:r>
          </a:p>
          <a:p>
            <a:endParaRPr lang="en-US" sz="2400" b="1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457200" indent="-457200">
              <a:buFont typeface="+mj-lt"/>
              <a:buAutoNum type="arabicPeriod" startAt="4"/>
            </a:pPr>
            <a:r>
              <a:rPr lang="en-US" sz="2400" dirty="0">
                <a:solidFill>
                  <a:srgbClr val="0432FF"/>
                </a:solidFill>
                <a:latin typeface="+mn-lt"/>
              </a:rPr>
              <a:t>Iterate using a </a:t>
            </a:r>
            <a:r>
              <a:rPr lang="en-US" sz="2400" dirty="0" err="1">
                <a:solidFill>
                  <a:srgbClr val="0432FF"/>
                </a:solidFill>
                <a:latin typeface="+mn-lt"/>
              </a:rPr>
              <a:t>foreach</a:t>
            </a:r>
            <a:r>
              <a:rPr lang="en-US" sz="2400" dirty="0">
                <a:solidFill>
                  <a:srgbClr val="0432FF"/>
                </a:solidFill>
                <a:latin typeface="+mn-lt"/>
              </a:rPr>
              <a:t> loop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0712" y="1646237"/>
            <a:ext cx="10282872" cy="80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HashMap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altLang="en-US" i="1" dirty="0" err="1">
                <a:latin typeface="Courier" charset="0"/>
                <a:ea typeface="Courier" charset="0"/>
                <a:cs typeface="Courier" charset="0"/>
              </a:rPr>
              <a:t>KeyType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altLang="en-US" i="1" dirty="0" err="1">
                <a:latin typeface="Courier" charset="0"/>
                <a:ea typeface="Courier" charset="0"/>
                <a:cs typeface="Courier" charset="0"/>
              </a:rPr>
              <a:t>ValueType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myMap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= </a:t>
            </a:r>
          </a:p>
          <a:p>
            <a:pPr>
              <a:lnSpc>
                <a:spcPct val="83000"/>
              </a:lnSpc>
            </a:pP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			new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HashMap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altLang="en-US" i="1" dirty="0" err="1">
                <a:latin typeface="Courier" charset="0"/>
                <a:ea typeface="Courier" charset="0"/>
                <a:cs typeface="Courier" charset="0"/>
              </a:rPr>
              <a:t>KeyType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altLang="en-US" i="1" dirty="0" err="1">
                <a:latin typeface="Courier" charset="0"/>
                <a:ea typeface="Courier" charset="0"/>
                <a:cs typeface="Courier" charset="0"/>
              </a:rPr>
              <a:t>ValueType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&gt;();</a:t>
            </a:r>
          </a:p>
          <a:p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20712" y="3017837"/>
            <a:ext cx="10282872" cy="55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myMap.put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(key, value);</a:t>
            </a:r>
          </a:p>
          <a:p>
            <a:pPr>
              <a:lnSpc>
                <a:spcPct val="83000"/>
              </a:lnSpc>
            </a:pP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myMap.get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(key) // returns the corresponding value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44512" y="6179169"/>
            <a:ext cx="10282872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for(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keyType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key :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myMap.keySet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()){  // not ordered</a:t>
            </a: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myMap.get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(key); // do something with the key/value pair</a:t>
            </a:r>
            <a:br>
              <a:rPr lang="en-US" altLang="en-US" b="1" dirty="0">
                <a:latin typeface="Courier" charset="0"/>
                <a:ea typeface="Courier" charset="0"/>
                <a:cs typeface="Courier" charset="0"/>
              </a:rPr>
            </a:b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59112" y="7208837"/>
            <a:ext cx="3505200" cy="3508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HashMaps</a:t>
            </a:r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 on one slide</a:t>
            </a:r>
          </a:p>
        </p:txBody>
      </p:sp>
    </p:spTree>
    <p:extLst>
      <p:ext uri="{BB962C8B-B14F-4D97-AF65-F5344CB8AC3E}">
        <p14:creationId xmlns:p14="http://schemas.microsoft.com/office/powerpoint/2010/main" val="121321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7" y="1189037"/>
            <a:ext cx="10052018" cy="480060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Why is this so fast?</a:t>
            </a:r>
          </a:p>
        </p:txBody>
      </p:sp>
      <p:sp>
        <p:nvSpPr>
          <p:cNvPr id="4" name="Freeform 3"/>
          <p:cNvSpPr/>
          <p:nvPr/>
        </p:nvSpPr>
        <p:spPr>
          <a:xfrm>
            <a:off x="3417649" y="2443397"/>
            <a:ext cx="1604662" cy="1094282"/>
          </a:xfrm>
          <a:custGeom>
            <a:avLst/>
            <a:gdLst>
              <a:gd name="connsiteX0" fmla="*/ 1439164 w 1604662"/>
              <a:gd name="connsiteY0" fmla="*/ 314793 h 1094282"/>
              <a:gd name="connsiteX1" fmla="*/ 1379203 w 1604662"/>
              <a:gd name="connsiteY1" fmla="*/ 284813 h 1094282"/>
              <a:gd name="connsiteX2" fmla="*/ 1334233 w 1604662"/>
              <a:gd name="connsiteY2" fmla="*/ 269823 h 1094282"/>
              <a:gd name="connsiteX3" fmla="*/ 1244292 w 1604662"/>
              <a:gd name="connsiteY3" fmla="*/ 209862 h 1094282"/>
              <a:gd name="connsiteX4" fmla="*/ 1199321 w 1604662"/>
              <a:gd name="connsiteY4" fmla="*/ 179882 h 1094282"/>
              <a:gd name="connsiteX5" fmla="*/ 1154351 w 1604662"/>
              <a:gd name="connsiteY5" fmla="*/ 164892 h 1094282"/>
              <a:gd name="connsiteX6" fmla="*/ 1064410 w 1604662"/>
              <a:gd name="connsiteY6" fmla="*/ 119921 h 1094282"/>
              <a:gd name="connsiteX7" fmla="*/ 1019440 w 1604662"/>
              <a:gd name="connsiteY7" fmla="*/ 89941 h 1094282"/>
              <a:gd name="connsiteX8" fmla="*/ 959479 w 1604662"/>
              <a:gd name="connsiteY8" fmla="*/ 74951 h 1094282"/>
              <a:gd name="connsiteX9" fmla="*/ 914508 w 1604662"/>
              <a:gd name="connsiteY9" fmla="*/ 59960 h 1094282"/>
              <a:gd name="connsiteX10" fmla="*/ 794587 w 1604662"/>
              <a:gd name="connsiteY10" fmla="*/ 29980 h 1094282"/>
              <a:gd name="connsiteX11" fmla="*/ 734626 w 1604662"/>
              <a:gd name="connsiteY11" fmla="*/ 14990 h 1094282"/>
              <a:gd name="connsiteX12" fmla="*/ 629695 w 1604662"/>
              <a:gd name="connsiteY12" fmla="*/ 0 h 1094282"/>
              <a:gd name="connsiteX13" fmla="*/ 314902 w 1604662"/>
              <a:gd name="connsiteY13" fmla="*/ 14990 h 1094282"/>
              <a:gd name="connsiteX14" fmla="*/ 254941 w 1604662"/>
              <a:gd name="connsiteY14" fmla="*/ 29980 h 1094282"/>
              <a:gd name="connsiteX15" fmla="*/ 165000 w 1604662"/>
              <a:gd name="connsiteY15" fmla="*/ 89941 h 1094282"/>
              <a:gd name="connsiteX16" fmla="*/ 90049 w 1604662"/>
              <a:gd name="connsiteY16" fmla="*/ 149901 h 1094282"/>
              <a:gd name="connsiteX17" fmla="*/ 30089 w 1604662"/>
              <a:gd name="connsiteY17" fmla="*/ 239842 h 1094282"/>
              <a:gd name="connsiteX18" fmla="*/ 108 w 1604662"/>
              <a:gd name="connsiteY18" fmla="*/ 374754 h 1094282"/>
              <a:gd name="connsiteX19" fmla="*/ 30089 w 1604662"/>
              <a:gd name="connsiteY19" fmla="*/ 629587 h 1094282"/>
              <a:gd name="connsiteX20" fmla="*/ 105040 w 1604662"/>
              <a:gd name="connsiteY20" fmla="*/ 734518 h 1094282"/>
              <a:gd name="connsiteX21" fmla="*/ 209971 w 1604662"/>
              <a:gd name="connsiteY21" fmla="*/ 854439 h 1094282"/>
              <a:gd name="connsiteX22" fmla="*/ 314902 w 1604662"/>
              <a:gd name="connsiteY22" fmla="*/ 944380 h 1094282"/>
              <a:gd name="connsiteX23" fmla="*/ 359872 w 1604662"/>
              <a:gd name="connsiteY23" fmla="*/ 974360 h 1094282"/>
              <a:gd name="connsiteX24" fmla="*/ 404843 w 1604662"/>
              <a:gd name="connsiteY24" fmla="*/ 989351 h 1094282"/>
              <a:gd name="connsiteX25" fmla="*/ 449813 w 1604662"/>
              <a:gd name="connsiteY25" fmla="*/ 1019331 h 1094282"/>
              <a:gd name="connsiteX26" fmla="*/ 629695 w 1604662"/>
              <a:gd name="connsiteY26" fmla="*/ 1064301 h 1094282"/>
              <a:gd name="connsiteX27" fmla="*/ 794587 w 1604662"/>
              <a:gd name="connsiteY27" fmla="*/ 1094282 h 1094282"/>
              <a:gd name="connsiteX28" fmla="*/ 1184331 w 1604662"/>
              <a:gd name="connsiteY28" fmla="*/ 1079292 h 1094282"/>
              <a:gd name="connsiteX29" fmla="*/ 1319243 w 1604662"/>
              <a:gd name="connsiteY29" fmla="*/ 1019331 h 1094282"/>
              <a:gd name="connsiteX30" fmla="*/ 1379203 w 1604662"/>
              <a:gd name="connsiteY30" fmla="*/ 989351 h 1094282"/>
              <a:gd name="connsiteX31" fmla="*/ 1439164 w 1604662"/>
              <a:gd name="connsiteY31" fmla="*/ 944380 h 1094282"/>
              <a:gd name="connsiteX32" fmla="*/ 1529105 w 1604662"/>
              <a:gd name="connsiteY32" fmla="*/ 869429 h 1094282"/>
              <a:gd name="connsiteX33" fmla="*/ 1589066 w 1604662"/>
              <a:gd name="connsiteY33" fmla="*/ 764498 h 1094282"/>
              <a:gd name="connsiteX34" fmla="*/ 1589066 w 1604662"/>
              <a:gd name="connsiteY34" fmla="*/ 359764 h 1094282"/>
              <a:gd name="connsiteX35" fmla="*/ 1544095 w 1604662"/>
              <a:gd name="connsiteY35" fmla="*/ 314793 h 1094282"/>
              <a:gd name="connsiteX36" fmla="*/ 1439164 w 1604662"/>
              <a:gd name="connsiteY36" fmla="*/ 239842 h 1094282"/>
              <a:gd name="connsiteX37" fmla="*/ 1394194 w 1604662"/>
              <a:gd name="connsiteY37" fmla="*/ 224852 h 1094282"/>
              <a:gd name="connsiteX38" fmla="*/ 1289262 w 1604662"/>
              <a:gd name="connsiteY38" fmla="*/ 164892 h 1094282"/>
              <a:gd name="connsiteX39" fmla="*/ 1064410 w 1604662"/>
              <a:gd name="connsiteY39" fmla="*/ 164892 h 10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04662" h="1094282">
                <a:moveTo>
                  <a:pt x="1439164" y="314793"/>
                </a:moveTo>
                <a:cubicBezTo>
                  <a:pt x="1419177" y="304800"/>
                  <a:pt x="1399742" y="293615"/>
                  <a:pt x="1379203" y="284813"/>
                </a:cubicBezTo>
                <a:cubicBezTo>
                  <a:pt x="1364680" y="278589"/>
                  <a:pt x="1348045" y="277497"/>
                  <a:pt x="1334233" y="269823"/>
                </a:cubicBezTo>
                <a:cubicBezTo>
                  <a:pt x="1302735" y="252324"/>
                  <a:pt x="1274272" y="229849"/>
                  <a:pt x="1244292" y="209862"/>
                </a:cubicBezTo>
                <a:cubicBezTo>
                  <a:pt x="1229302" y="199869"/>
                  <a:pt x="1216412" y="185579"/>
                  <a:pt x="1199321" y="179882"/>
                </a:cubicBezTo>
                <a:lnTo>
                  <a:pt x="1154351" y="164892"/>
                </a:lnTo>
                <a:cubicBezTo>
                  <a:pt x="1025483" y="78977"/>
                  <a:pt x="1188525" y="181978"/>
                  <a:pt x="1064410" y="119921"/>
                </a:cubicBezTo>
                <a:cubicBezTo>
                  <a:pt x="1048296" y="111864"/>
                  <a:pt x="1035999" y="97038"/>
                  <a:pt x="1019440" y="89941"/>
                </a:cubicBezTo>
                <a:cubicBezTo>
                  <a:pt x="1000504" y="81825"/>
                  <a:pt x="979288" y="80611"/>
                  <a:pt x="959479" y="74951"/>
                </a:cubicBezTo>
                <a:cubicBezTo>
                  <a:pt x="944286" y="70610"/>
                  <a:pt x="929752" y="64118"/>
                  <a:pt x="914508" y="59960"/>
                </a:cubicBezTo>
                <a:cubicBezTo>
                  <a:pt x="874756" y="49118"/>
                  <a:pt x="834561" y="39973"/>
                  <a:pt x="794587" y="29980"/>
                </a:cubicBezTo>
                <a:cubicBezTo>
                  <a:pt x="774600" y="24983"/>
                  <a:pt x="755021" y="17904"/>
                  <a:pt x="734626" y="14990"/>
                </a:cubicBezTo>
                <a:lnTo>
                  <a:pt x="629695" y="0"/>
                </a:lnTo>
                <a:cubicBezTo>
                  <a:pt x="524764" y="4997"/>
                  <a:pt x="419617" y="6613"/>
                  <a:pt x="314902" y="14990"/>
                </a:cubicBezTo>
                <a:cubicBezTo>
                  <a:pt x="294366" y="16633"/>
                  <a:pt x="273368" y="20766"/>
                  <a:pt x="254941" y="29980"/>
                </a:cubicBezTo>
                <a:cubicBezTo>
                  <a:pt x="222713" y="46094"/>
                  <a:pt x="194980" y="69954"/>
                  <a:pt x="165000" y="89941"/>
                </a:cubicBezTo>
                <a:cubicBezTo>
                  <a:pt x="135502" y="109607"/>
                  <a:pt x="111407" y="121423"/>
                  <a:pt x="90049" y="149901"/>
                </a:cubicBezTo>
                <a:cubicBezTo>
                  <a:pt x="68430" y="178726"/>
                  <a:pt x="30089" y="239842"/>
                  <a:pt x="30089" y="239842"/>
                </a:cubicBezTo>
                <a:cubicBezTo>
                  <a:pt x="14632" y="286214"/>
                  <a:pt x="108" y="321995"/>
                  <a:pt x="108" y="374754"/>
                </a:cubicBezTo>
                <a:cubicBezTo>
                  <a:pt x="108" y="403171"/>
                  <a:pt x="-3447" y="562514"/>
                  <a:pt x="30089" y="629587"/>
                </a:cubicBezTo>
                <a:cubicBezTo>
                  <a:pt x="41865" y="653139"/>
                  <a:pt x="93724" y="718675"/>
                  <a:pt x="105040" y="734518"/>
                </a:cubicBezTo>
                <a:cubicBezTo>
                  <a:pt x="167016" y="821283"/>
                  <a:pt x="97969" y="742436"/>
                  <a:pt x="209971" y="854439"/>
                </a:cubicBezTo>
                <a:cubicBezTo>
                  <a:pt x="264453" y="908921"/>
                  <a:pt x="247591" y="896301"/>
                  <a:pt x="314902" y="944380"/>
                </a:cubicBezTo>
                <a:cubicBezTo>
                  <a:pt x="329562" y="954851"/>
                  <a:pt x="343758" y="966303"/>
                  <a:pt x="359872" y="974360"/>
                </a:cubicBezTo>
                <a:cubicBezTo>
                  <a:pt x="374005" y="981427"/>
                  <a:pt x="390710" y="982284"/>
                  <a:pt x="404843" y="989351"/>
                </a:cubicBezTo>
                <a:cubicBezTo>
                  <a:pt x="420957" y="997408"/>
                  <a:pt x="433350" y="1012014"/>
                  <a:pt x="449813" y="1019331"/>
                </a:cubicBezTo>
                <a:cubicBezTo>
                  <a:pt x="531773" y="1055757"/>
                  <a:pt x="543990" y="1047160"/>
                  <a:pt x="629695" y="1064301"/>
                </a:cubicBezTo>
                <a:cubicBezTo>
                  <a:pt x="806398" y="1099642"/>
                  <a:pt x="527837" y="1056175"/>
                  <a:pt x="794587" y="1094282"/>
                </a:cubicBezTo>
                <a:cubicBezTo>
                  <a:pt x="924502" y="1089285"/>
                  <a:pt x="1054888" y="1091427"/>
                  <a:pt x="1184331" y="1079292"/>
                </a:cubicBezTo>
                <a:cubicBezTo>
                  <a:pt x="1262600" y="1071954"/>
                  <a:pt x="1264375" y="1050684"/>
                  <a:pt x="1319243" y="1019331"/>
                </a:cubicBezTo>
                <a:cubicBezTo>
                  <a:pt x="1338645" y="1008244"/>
                  <a:pt x="1360254" y="1001194"/>
                  <a:pt x="1379203" y="989351"/>
                </a:cubicBezTo>
                <a:cubicBezTo>
                  <a:pt x="1400389" y="976110"/>
                  <a:pt x="1418834" y="958901"/>
                  <a:pt x="1439164" y="944380"/>
                </a:cubicBezTo>
                <a:cubicBezTo>
                  <a:pt x="1487721" y="909697"/>
                  <a:pt x="1487932" y="918837"/>
                  <a:pt x="1529105" y="869429"/>
                </a:cubicBezTo>
                <a:cubicBezTo>
                  <a:pt x="1555589" y="837647"/>
                  <a:pt x="1570739" y="801152"/>
                  <a:pt x="1589066" y="764498"/>
                </a:cubicBezTo>
                <a:cubicBezTo>
                  <a:pt x="1589315" y="759511"/>
                  <a:pt x="1624034" y="447185"/>
                  <a:pt x="1589066" y="359764"/>
                </a:cubicBezTo>
                <a:cubicBezTo>
                  <a:pt x="1581193" y="340081"/>
                  <a:pt x="1560191" y="328589"/>
                  <a:pt x="1544095" y="314793"/>
                </a:cubicBezTo>
                <a:cubicBezTo>
                  <a:pt x="1534590" y="306646"/>
                  <a:pt x="1458144" y="249332"/>
                  <a:pt x="1439164" y="239842"/>
                </a:cubicBezTo>
                <a:cubicBezTo>
                  <a:pt x="1425031" y="232776"/>
                  <a:pt x="1408327" y="231918"/>
                  <a:pt x="1394194" y="224852"/>
                </a:cubicBezTo>
                <a:cubicBezTo>
                  <a:pt x="1365126" y="210318"/>
                  <a:pt x="1322550" y="168396"/>
                  <a:pt x="1289262" y="164892"/>
                </a:cubicBezTo>
                <a:cubicBezTo>
                  <a:pt x="1214723" y="157046"/>
                  <a:pt x="1139361" y="164892"/>
                  <a:pt x="1064410" y="164892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40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Why is this so fast?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1354" y="1982305"/>
            <a:ext cx="6970889" cy="25380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59112" y="7089939"/>
            <a:ext cx="3523722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/>
              <a:t>* Learn </a:t>
            </a:r>
            <a:r>
              <a:rPr lang="en-US" sz="2400" dirty="0"/>
              <a:t>more in CS106B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34458F-FD04-994F-BE45-460E49982B83}"/>
              </a:ext>
            </a:extLst>
          </p:cNvPr>
          <p:cNvSpPr txBox="1"/>
          <p:nvPr/>
        </p:nvSpPr>
        <p:spPr>
          <a:xfrm>
            <a:off x="2591206" y="4541837"/>
            <a:ext cx="5368777" cy="1008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err="1">
                <a:solidFill>
                  <a:srgbClr val="C0504D"/>
                </a:solidFill>
                <a:latin typeface="Courier"/>
                <a:cs typeface="Courier"/>
              </a:rPr>
              <a:t>int</a:t>
            </a:r>
            <a:r>
              <a:rPr lang="en-US" sz="3200" dirty="0">
                <a:solidFill>
                  <a:srgbClr val="C0504D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latin typeface="Courier"/>
                <a:cs typeface="Courier"/>
              </a:rPr>
              <a:t>hash(</a:t>
            </a:r>
            <a:r>
              <a:rPr lang="en-US" sz="3200" b="1" dirty="0">
                <a:solidFill>
                  <a:schemeClr val="accent2"/>
                </a:solidFill>
                <a:latin typeface="Courier"/>
                <a:cs typeface="Courier"/>
              </a:rPr>
              <a:t>string</a:t>
            </a:r>
            <a:r>
              <a:rPr lang="en-US" sz="3200" dirty="0">
                <a:solidFill>
                  <a:schemeClr val="accent2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latin typeface="Courier"/>
                <a:cs typeface="Courier"/>
              </a:rPr>
              <a:t>key);</a:t>
            </a:r>
          </a:p>
          <a:p>
            <a:pPr algn="ctr"/>
            <a:endParaRPr lang="en-US" sz="32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46457651"/>
      </p:ext>
    </p:extLst>
  </p:cSld>
  <p:clrMapOvr>
    <a:masterClrMapping/>
  </p:clrMapOvr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12384</TotalTime>
  <Words>1172</Words>
  <Application>Microsoft Macintosh PowerPoint</Application>
  <PresentationFormat>Custom</PresentationFormat>
  <Paragraphs>445</Paragraphs>
  <Slides>64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80" baseType="lpstr">
      <vt:lpstr>Arial Unicode MS</vt:lpstr>
      <vt:lpstr>ＭＳ Ｐゴシック</vt:lpstr>
      <vt:lpstr>Arial</vt:lpstr>
      <vt:lpstr>Calibri</vt:lpstr>
      <vt:lpstr>Century Gothic</vt:lpstr>
      <vt:lpstr>Chalkboard</vt:lpstr>
      <vt:lpstr>Courier</vt:lpstr>
      <vt:lpstr>Courier New</vt:lpstr>
      <vt:lpstr>DejaVu Sans</vt:lpstr>
      <vt:lpstr>DejaVu Serif</vt:lpstr>
      <vt:lpstr>Droid Sans Fallback</vt:lpstr>
      <vt:lpstr>Lohit Hindi</vt:lpstr>
      <vt:lpstr>Monaco</vt:lpstr>
      <vt:lpstr>StarSymbol</vt:lpstr>
      <vt:lpstr>Times New Roman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Schwarz</dc:creator>
  <cp:lastModifiedBy>Julia Natalie Ulman Daniel</cp:lastModifiedBy>
  <cp:revision>337</cp:revision>
  <cp:lastPrinted>2018-02-23T05:25:42Z</cp:lastPrinted>
  <dcterms:created xsi:type="dcterms:W3CDTF">2012-01-18T02:26:13Z</dcterms:created>
  <dcterms:modified xsi:type="dcterms:W3CDTF">2018-02-23T20:02:54Z</dcterms:modified>
</cp:coreProperties>
</file>